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>
        <p:scale>
          <a:sx n="100" d="100"/>
          <a:sy n="100" d="100"/>
        </p:scale>
        <p:origin x="-294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52EF6-D43B-464C-94C8-96F5656EC731}" type="datetimeFigureOut">
              <a:rPr lang="fr-FR" smtClean="0"/>
              <a:pPr/>
              <a:t>14/04/2011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EE962-FF1E-4B66-A271-AA8D0DDD49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EE962-FF1E-4B66-A271-AA8D0DDD494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E7-8DEE-4DE3-9AD3-AF49DE99976C}" type="datetimeFigureOut">
              <a:rPr lang="fr-FR" smtClean="0"/>
              <a:pPr/>
              <a:t>14/04/2011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BFB6-6B58-452C-A3F6-4516FCAFAB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E7-8DEE-4DE3-9AD3-AF49DE99976C}" type="datetimeFigureOut">
              <a:rPr lang="fr-FR" smtClean="0"/>
              <a:pPr/>
              <a:t>14/04/2011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BFB6-6B58-452C-A3F6-4516FCAFAB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E7-8DEE-4DE3-9AD3-AF49DE99976C}" type="datetimeFigureOut">
              <a:rPr lang="fr-FR" smtClean="0"/>
              <a:pPr/>
              <a:t>14/04/2011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BFB6-6B58-452C-A3F6-4516FCAFAB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E7-8DEE-4DE3-9AD3-AF49DE99976C}" type="datetimeFigureOut">
              <a:rPr lang="fr-FR" smtClean="0"/>
              <a:pPr/>
              <a:t>14/04/2011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BFB6-6B58-452C-A3F6-4516FCAFAB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E7-8DEE-4DE3-9AD3-AF49DE99976C}" type="datetimeFigureOut">
              <a:rPr lang="fr-FR" smtClean="0"/>
              <a:pPr/>
              <a:t>14/04/2011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BFB6-6B58-452C-A3F6-4516FCAFAB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E7-8DEE-4DE3-9AD3-AF49DE99976C}" type="datetimeFigureOut">
              <a:rPr lang="fr-FR" smtClean="0"/>
              <a:pPr/>
              <a:t>14/04/2011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BFB6-6B58-452C-A3F6-4516FCAFAB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E7-8DEE-4DE3-9AD3-AF49DE99976C}" type="datetimeFigureOut">
              <a:rPr lang="fr-FR" smtClean="0"/>
              <a:pPr/>
              <a:t>14/04/2011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BFB6-6B58-452C-A3F6-4516FCAFAB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E7-8DEE-4DE3-9AD3-AF49DE99976C}" type="datetimeFigureOut">
              <a:rPr lang="fr-FR" smtClean="0"/>
              <a:pPr/>
              <a:t>14/04/2011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BFB6-6B58-452C-A3F6-4516FCAFAB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E7-8DEE-4DE3-9AD3-AF49DE99976C}" type="datetimeFigureOut">
              <a:rPr lang="fr-FR" smtClean="0"/>
              <a:pPr/>
              <a:t>14/04/2011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BFB6-6B58-452C-A3F6-4516FCAFAB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E7-8DEE-4DE3-9AD3-AF49DE99976C}" type="datetimeFigureOut">
              <a:rPr lang="fr-FR" smtClean="0"/>
              <a:pPr/>
              <a:t>14/04/2011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BFB6-6B58-452C-A3F6-4516FCAFAB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5BE7-8DEE-4DE3-9AD3-AF49DE99976C}" type="datetimeFigureOut">
              <a:rPr lang="fr-FR" smtClean="0"/>
              <a:pPr/>
              <a:t>14/04/2011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5BFB6-6B58-452C-A3F6-4516FCAFABC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235BE7-8DEE-4DE3-9AD3-AF49DE99976C}" type="datetimeFigureOut">
              <a:rPr lang="fr-FR" smtClean="0"/>
              <a:pPr/>
              <a:t>14/04/2011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5BFB6-6B58-452C-A3F6-4516FCAFABCF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inetique.sw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285728"/>
            <a:ext cx="900115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ar-DZ" sz="3200" b="1" u="sng" dirty="0" smtClean="0">
              <a:solidFill>
                <a:srgbClr val="FF0000"/>
              </a:solidFill>
            </a:endParaRPr>
          </a:p>
          <a:p>
            <a:pPr algn="r"/>
            <a:endParaRPr lang="fr-FR" sz="3200" b="1" u="sng" dirty="0" smtClean="0">
              <a:solidFill>
                <a:srgbClr val="FF0000"/>
              </a:solidFill>
            </a:endParaRPr>
          </a:p>
          <a:p>
            <a:pPr algn="r"/>
            <a:r>
              <a:rPr lang="ar-DZ" sz="3200" b="1" u="sng" dirty="0" smtClean="0">
                <a:solidFill>
                  <a:srgbClr val="FF0000"/>
                </a:solidFill>
              </a:rPr>
              <a:t>دراسة خصائص تحول الأسترة :</a:t>
            </a:r>
            <a:endParaRPr lang="fr-FR" sz="3200" b="1" u="sng" dirty="0" smtClean="0">
              <a:solidFill>
                <a:srgbClr val="FF0000"/>
              </a:solidFill>
            </a:endParaRPr>
          </a:p>
          <a:p>
            <a:pPr algn="r"/>
            <a:r>
              <a:rPr lang="ar-DZ" sz="2400" b="1" u="sng" dirty="0" smtClean="0">
                <a:solidFill>
                  <a:srgbClr val="FF0000"/>
                </a:solidFill>
              </a:rPr>
              <a:t>نشاط </a:t>
            </a:r>
            <a:r>
              <a:rPr lang="ar-DZ" sz="2400" b="1" u="sng" dirty="0">
                <a:solidFill>
                  <a:srgbClr val="FF0000"/>
                </a:solidFill>
              </a:rPr>
              <a:t>:  2</a:t>
            </a:r>
            <a:endParaRPr lang="fr-FR" sz="2400" b="1" u="sng" dirty="0">
              <a:solidFill>
                <a:srgbClr val="FF0000"/>
              </a:solidFill>
            </a:endParaRPr>
          </a:p>
          <a:p>
            <a:pPr algn="r" rtl="1"/>
            <a:r>
              <a:rPr lang="ar-DZ" sz="2800" b="1" dirty="0"/>
              <a:t>أراد تلميذان إعادة التجارب التي حققها مارسولين بيرتولى</a:t>
            </a:r>
            <a:r>
              <a:rPr lang="fr-FR" sz="2800" b="1" dirty="0"/>
              <a:t> ( </a:t>
            </a:r>
            <a:r>
              <a:rPr lang="fr-FR" sz="2800" b="1" dirty="0" smtClean="0"/>
              <a:t>Marcellin Bertholet)  </a:t>
            </a:r>
            <a:r>
              <a:rPr lang="ar-DZ" sz="2800" b="1" dirty="0" smtClean="0"/>
              <a:t> وتلميذه </a:t>
            </a:r>
            <a:r>
              <a:rPr lang="ar-DZ" sz="2800" b="1" dirty="0"/>
              <a:t>سان جيل</a:t>
            </a:r>
            <a:r>
              <a:rPr lang="fr-FR" sz="2800" b="1" dirty="0"/>
              <a:t>(Saint-Gilles)  </a:t>
            </a:r>
            <a:r>
              <a:rPr lang="ar-DZ" sz="2800" b="1" dirty="0"/>
              <a:t>سنة 1862 والتي تتعلق بتحول الاسترة انطلاقا من حمض الخل وكحول الإيثانول فقام التلميذان بتحضير 10 حبابات زجاجية  ثم وضعا في كل </a:t>
            </a:r>
            <a:r>
              <a:rPr lang="ar-DZ" sz="2800" b="1" dirty="0" smtClean="0"/>
              <a:t>واحدة0,1 </a:t>
            </a:r>
            <a:r>
              <a:rPr lang="ar-DZ" sz="2800" b="1" smtClean="0"/>
              <a:t>مول من </a:t>
            </a:r>
            <a:r>
              <a:rPr lang="ar-DZ" sz="2800" b="1" dirty="0"/>
              <a:t>كل متفاعل وبعد سد الحبابات بإحكام وضعاها في حمام مائي درجة حرارته </a:t>
            </a:r>
            <a:r>
              <a:rPr lang="ar-DZ" sz="2800" b="1" dirty="0" smtClean="0"/>
              <a:t>C 100</a:t>
            </a:r>
            <a:r>
              <a:rPr lang="ar-DZ" sz="2800" b="1" baseline="30000" dirty="0" smtClean="0"/>
              <a:t>0</a:t>
            </a:r>
            <a:r>
              <a:rPr lang="fr-FR" sz="2800" b="1" baseline="30000" dirty="0" smtClean="0"/>
              <a:t> </a:t>
            </a:r>
            <a:endParaRPr lang="ar-DZ" sz="2800" b="1" baseline="30000" dirty="0" smtClean="0"/>
          </a:p>
          <a:p>
            <a:pPr algn="r" rtl="1"/>
            <a:r>
              <a:rPr lang="ar-DZ" sz="2800" b="1" dirty="0" smtClean="0"/>
              <a:t>عند اللحظة 0 =</a:t>
            </a:r>
            <a:r>
              <a:rPr lang="fr-FR" sz="2800" b="1" dirty="0" smtClean="0"/>
              <a:t> t </a:t>
            </a:r>
            <a:endParaRPr lang="fr-FR" sz="2800" b="1" dirty="0"/>
          </a:p>
          <a:p>
            <a:pPr algn="r" rtl="1"/>
            <a:r>
              <a:rPr lang="ar-DZ" sz="2800" b="1" dirty="0" smtClean="0"/>
              <a:t>عند اللحظة </a:t>
            </a:r>
            <a:r>
              <a:rPr lang="fr-FR" sz="2800" b="1" dirty="0" smtClean="0"/>
              <a:t>t</a:t>
            </a:r>
            <a:r>
              <a:rPr lang="ar-DZ" sz="2800" b="1" dirty="0" smtClean="0"/>
              <a:t> اخرجا </a:t>
            </a:r>
            <a:r>
              <a:rPr lang="ar-DZ" sz="2800" b="1" dirty="0"/>
              <a:t>الحبابة </a:t>
            </a:r>
            <a:r>
              <a:rPr lang="ar-DZ" sz="2800" b="1" dirty="0" smtClean="0"/>
              <a:t>من </a:t>
            </a:r>
            <a:r>
              <a:rPr lang="ar-DZ" sz="2800" b="1" dirty="0"/>
              <a:t>الحمام </a:t>
            </a:r>
            <a:r>
              <a:rPr lang="ar-DZ" sz="2800" b="1" dirty="0" smtClean="0"/>
              <a:t>المائي </a:t>
            </a:r>
            <a:r>
              <a:rPr lang="ar-DZ" sz="2800" b="1" dirty="0"/>
              <a:t>وبعد تبريدها بسرعة قاما بمعايرة حمض الإيثانويك المتبقى بواسطة محلول الصودا بوجود الفينول </a:t>
            </a:r>
            <a:r>
              <a:rPr lang="ar-DZ" sz="2800" b="1" dirty="0" smtClean="0"/>
              <a:t>فتالين</a:t>
            </a:r>
          </a:p>
          <a:p>
            <a:pPr algn="r" rtl="1"/>
            <a:endParaRPr lang="ar-DZ" sz="2400" b="1" dirty="0" smtClean="0"/>
          </a:p>
          <a:p>
            <a:pPr algn="r" rtl="1"/>
            <a:endParaRPr lang="ar-DZ" sz="2400" b="1" dirty="0" smtClean="0"/>
          </a:p>
          <a:p>
            <a:pPr algn="r" rtl="1"/>
            <a:endParaRPr lang="ar-DZ" sz="2400" b="1" dirty="0" smtClean="0"/>
          </a:p>
          <a:p>
            <a:pPr algn="r" rtl="1"/>
            <a:endParaRPr lang="fr-FR" sz="2400" b="1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adj lyes\Desktop\2011-04-13_2114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2857496"/>
            <a:ext cx="8643998" cy="4143404"/>
          </a:xfrm>
          <a:prstGeom prst="rect">
            <a:avLst/>
          </a:prstGeom>
          <a:noFill/>
        </p:spPr>
      </p:pic>
      <p:cxnSp>
        <p:nvCxnSpPr>
          <p:cNvPr id="6" name="Connecteur droit avec flèche 5"/>
          <p:cNvCxnSpPr/>
          <p:nvPr/>
        </p:nvCxnSpPr>
        <p:spPr>
          <a:xfrm rot="16200000" flipH="1">
            <a:off x="6750859" y="2821777"/>
            <a:ext cx="2500330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7" name="Picture 3" descr="C:\Users\laadj lyes\Desktop\2011-04-13_21145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643050"/>
            <a:ext cx="5372100" cy="647700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5643570" y="142852"/>
            <a:ext cx="285752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DZ" sz="4400" b="1" dirty="0" smtClean="0">
                <a:solidFill>
                  <a:srgbClr val="FF0000"/>
                </a:solidFill>
              </a:rPr>
              <a:t>مخطط التجربة</a:t>
            </a:r>
            <a:endParaRPr lang="fr-FR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aadj lyes\Desktop\2011-04-13_21151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642918"/>
            <a:ext cx="1428760" cy="3165684"/>
          </a:xfrm>
          <a:prstGeom prst="rect">
            <a:avLst/>
          </a:prstGeom>
          <a:noFill/>
        </p:spPr>
      </p:pic>
      <p:cxnSp>
        <p:nvCxnSpPr>
          <p:cNvPr id="6" name="Connecteur droit avec flèche 5"/>
          <p:cNvCxnSpPr/>
          <p:nvPr/>
        </p:nvCxnSpPr>
        <p:spPr>
          <a:xfrm>
            <a:off x="6429388" y="1643050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286116" y="1500174"/>
            <a:ext cx="307183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DZ" sz="2000" b="1" dirty="0" smtClean="0"/>
              <a:t>إضافة قطرات من الفينول فتالين</a:t>
            </a:r>
            <a:endParaRPr lang="fr-FR" sz="2000" b="1" dirty="0"/>
          </a:p>
        </p:txBody>
      </p:sp>
      <p:pic>
        <p:nvPicPr>
          <p:cNvPr id="2051" name="Picture 3" descr="C:\Users\laadj lyes\Desktop\2011-04-13_21154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71612"/>
            <a:ext cx="2200275" cy="41433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ZoneTexte 9"/>
          <p:cNvSpPr txBox="1"/>
          <p:nvPr/>
        </p:nvSpPr>
        <p:spPr>
          <a:xfrm>
            <a:off x="142844" y="5929330"/>
            <a:ext cx="428628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DZ" sz="2400" b="1" dirty="0" smtClean="0">
                <a:solidFill>
                  <a:srgbClr val="FF0000"/>
                </a:solidFill>
              </a:rPr>
              <a:t>معايرة الحمض المتبقي بعد تبريد الحبابة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1" name="Flèche vers le bas 10"/>
          <p:cNvSpPr/>
          <p:nvPr/>
        </p:nvSpPr>
        <p:spPr>
          <a:xfrm rot="4461142">
            <a:off x="5215043" y="2260947"/>
            <a:ext cx="285752" cy="31844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rot="10800000">
            <a:off x="2071670" y="2428868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500430" y="2214554"/>
            <a:ext cx="1643074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 rtl="1"/>
            <a:r>
              <a:rPr lang="ar-DZ" sz="2400" b="1" dirty="0" smtClean="0">
                <a:solidFill>
                  <a:srgbClr val="FF0000"/>
                </a:solidFill>
              </a:rPr>
              <a:t>محلول الصود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357686" y="1142985"/>
            <a:ext cx="4143404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7030A0"/>
                </a:solidFill>
              </a:rPr>
              <a:t>النتائج المحصل عليها بعد المعايرة</a:t>
            </a:r>
            <a:endParaRPr lang="fr-FR" sz="2800" b="1" dirty="0">
              <a:solidFill>
                <a:srgbClr val="7030A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214686"/>
            <a:ext cx="8715404" cy="12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214282" y="1357298"/>
            <a:ext cx="8715436" cy="464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2" descr="C:\Users\laadj lyes\Desktop\2011-04-08_19164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703" y="1563041"/>
            <a:ext cx="8123263" cy="3151843"/>
          </a:xfrm>
          <a:prstGeom prst="rect">
            <a:avLst/>
          </a:prstGeom>
          <a:noFill/>
        </p:spPr>
      </p:pic>
      <p:sp>
        <p:nvSpPr>
          <p:cNvPr id="5" name="Ellipse 4"/>
          <p:cNvSpPr/>
          <p:nvPr/>
        </p:nvSpPr>
        <p:spPr>
          <a:xfrm>
            <a:off x="6000760" y="5072074"/>
            <a:ext cx="2214578" cy="78581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286512" y="5000636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000" dirty="0" smtClean="0">
                <a:solidFill>
                  <a:srgbClr val="FF0000"/>
                </a:solidFill>
                <a:hlinkClick r:id="rId3" action="ppaction://hlinkfile"/>
              </a:rPr>
              <a:t>محـــاكاة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113</Words>
  <Application>Microsoft Office PowerPoint</Application>
  <PresentationFormat>Affichage à l'écran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laadj lyes</dc:creator>
  <cp:lastModifiedBy>laadj lyes</cp:lastModifiedBy>
  <cp:revision>22</cp:revision>
  <dcterms:created xsi:type="dcterms:W3CDTF">2011-04-08T16:42:38Z</dcterms:created>
  <dcterms:modified xsi:type="dcterms:W3CDTF">2011-04-14T07:48:23Z</dcterms:modified>
</cp:coreProperties>
</file>