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63"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014"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2EA828-2CD5-4B1B-BA6E-AAF241A1738C}" type="datetimeFigureOut">
              <a:rPr lang="fr-FR" smtClean="0"/>
              <a:pPr/>
              <a:t>24/10/2013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E2CA2-8B7A-4C4E-84A5-274B6C36B61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9EE2CA2-8B7A-4C4E-84A5-274B6C36B610}" type="slidenum">
              <a:rPr lang="fr-FR" smtClean="0"/>
              <a:pPr/>
              <a:t>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9EE2CA2-8B7A-4C4E-84A5-274B6C36B610}" type="slidenum">
              <a:rPr lang="fr-FR" smtClean="0"/>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9FB46AAC-ED49-4837-8A57-F161D260A055}" type="datetimeFigureOut">
              <a:rPr lang="fr-FR" smtClean="0"/>
              <a:pPr/>
              <a:t>24/10/2013</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5F426B04-A767-49C8-B4F0-E818C4A1703E}"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FB46AAC-ED49-4837-8A57-F161D260A055}" type="datetimeFigureOut">
              <a:rPr lang="fr-FR" smtClean="0"/>
              <a:pPr/>
              <a:t>24/10/2013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426B04-A767-49C8-B4F0-E818C4A1703E}" type="slidenum">
              <a:rPr lang="fr-FR" smtClean="0"/>
              <a:pPr/>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FB46AAC-ED49-4837-8A57-F161D260A055}" type="datetimeFigureOut">
              <a:rPr lang="fr-FR" smtClean="0"/>
              <a:pPr/>
              <a:t>24/10/2013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426B04-A767-49C8-B4F0-E818C4A1703E}" type="slidenum">
              <a:rPr lang="fr-FR" smtClean="0"/>
              <a:pPr/>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FB46AAC-ED49-4837-8A57-F161D260A055}" type="datetimeFigureOut">
              <a:rPr lang="fr-FR" smtClean="0"/>
              <a:pPr/>
              <a:t>24/10/2013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426B04-A767-49C8-B4F0-E818C4A1703E}" type="slidenum">
              <a:rPr lang="fr-FR" smtClean="0"/>
              <a:pPr/>
              <a:t>‹N°›</a:t>
            </a:fld>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9FB46AAC-ED49-4837-8A57-F161D260A055}" type="datetimeFigureOut">
              <a:rPr lang="fr-FR" smtClean="0"/>
              <a:pPr/>
              <a:t>24/10/2013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426B04-A767-49C8-B4F0-E818C4A1703E}"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FB46AAC-ED49-4837-8A57-F161D260A055}" type="datetimeFigureOut">
              <a:rPr lang="fr-FR" smtClean="0"/>
              <a:pPr/>
              <a:t>24/10/2013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426B04-A767-49C8-B4F0-E818C4A1703E}" type="slidenum">
              <a:rPr lang="fr-FR" smtClean="0"/>
              <a:pPr/>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9FB46AAC-ED49-4837-8A57-F161D260A055}" type="datetimeFigureOut">
              <a:rPr lang="fr-FR" smtClean="0"/>
              <a:pPr/>
              <a:t>24/10/2013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F426B04-A767-49C8-B4F0-E818C4A1703E}" type="slidenum">
              <a:rPr lang="fr-FR" smtClean="0"/>
              <a:pPr/>
              <a:t>‹N°›</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9FB46AAC-ED49-4837-8A57-F161D260A055}" type="datetimeFigureOut">
              <a:rPr lang="fr-FR" smtClean="0"/>
              <a:pPr/>
              <a:t>24/10/2013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F426B04-A767-49C8-B4F0-E818C4A1703E}" type="slidenum">
              <a:rPr lang="fr-FR" smtClean="0"/>
              <a:pPr/>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B46AAC-ED49-4837-8A57-F161D260A055}" type="datetimeFigureOut">
              <a:rPr lang="fr-FR" smtClean="0"/>
              <a:pPr/>
              <a:t>24/10/2013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F426B04-A767-49C8-B4F0-E818C4A1703E}" type="slidenum">
              <a:rPr lang="fr-FR" smtClean="0"/>
              <a:pPr/>
              <a:t>‹N°›</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FB46AAC-ED49-4837-8A57-F161D260A055}" type="datetimeFigureOut">
              <a:rPr lang="fr-FR" smtClean="0"/>
              <a:pPr/>
              <a:t>24/10/2013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426B04-A767-49C8-B4F0-E818C4A1703E}" type="slidenum">
              <a:rPr lang="fr-FR" smtClean="0"/>
              <a:pPr/>
              <a:t>‹N°›</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9FB46AAC-ED49-4837-8A57-F161D260A055}" type="datetimeFigureOut">
              <a:rPr lang="fr-FR" smtClean="0"/>
              <a:pPr/>
              <a:t>24/10/2013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5F426B04-A767-49C8-B4F0-E818C4A1703E}"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FB46AAC-ED49-4837-8A57-F161D260A055}" type="datetimeFigureOut">
              <a:rPr lang="fr-FR" smtClean="0"/>
              <a:pPr/>
              <a:t>24/10/2013</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F426B04-A767-49C8-B4F0-E818C4A1703E}"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Nouveau%20dossier/&#1608;&#1579;&#1610;&#1602;&#1577;%203.docx" TargetMode="External"/><Relationship Id="rId2" Type="http://schemas.openxmlformats.org/officeDocument/2006/relationships/hyperlink" Target="laadj%20lyes/&#1608;&#1579;&#1610;&#1602;&#1577;%203.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hyperlink" Target="laadj%20lyes/&#1578;&#1589;&#1585;&#1601;%20&#1575;&#1604;&#1608;&#1588;&#1610;&#1593;&#1577;.ckt"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hyperlink" Target="&#1608;&#1579;&#1610;&#1602;&#1577;%201.pdf" TargetMode="External"/><Relationship Id="rId2" Type="http://schemas.openxmlformats.org/officeDocument/2006/relationships/hyperlink" Target="&#1608;&#1579;&#1610;&#1602;&#1577;%201.docx"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Crocodile%20Clips%20v3.5/Crocodile%20Clips%20v3.5/CROCCLIP.EXE" TargetMode="External"/><Relationship Id="rId4" Type="http://schemas.openxmlformats.org/officeDocument/2006/relationships/hyperlink" Target="laadj%20lyes/&#1578;&#1581;&#1604;&#1610;&#1604;%20&#1575;&#1604;&#1606;&#1588;&#1575;&#1591;.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hyperlink" Target="laadj%20lyes/&#1575;&#1604;&#1591;&#1575;&#1602;&#1577;%20&#1575;&#1604;&#1605;&#1582;&#1586;&#1606;&#1577;%20&#1601;&#1610;%20&#1605;&#1603;&#1579;&#1601;&#1577;.ckt" TargetMode="External"/><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laadj%20lyes/&#1606;&#1604;&#1582;&#1589;%20&#1571;&#1607;&#1605;%20&#1575;&#1604;&#1605;&#1601;&#1575;&#1607;&#1610;&#1605;%20&#1575;&#1604;&#1605;&#1578;&#1593;&#1604;&#1602;&#1577;%20&#1576;&#1575;&#1604;&#1591;&#1575;&#1576;&#1593;%20&#1575;&#1604;&#1580;&#1576;&#1585;&#1610;%20&#1601;&#1610;%20&#1575;&#1604;&#1580;&#1583;&#1608;&#1604;%20&#1575;&#1604;&#1578;&#1575;&#1604;&#1610;.pdf" TargetMode="External"/><Relationship Id="rId2" Type="http://schemas.openxmlformats.org/officeDocument/2006/relationships/hyperlink" Target="laadj%20lyes/&#1605;&#1610;&#1604;&#1575;&#1583;%20&#1575;&#1604;&#1605;&#1603;&#1579;&#1601;&#1577;%20&#1608;&#1602;&#1589;&#1577;%20&#1586;&#1580;&#1575;&#1580;&#1577;%20&#1604;&#1575;&#1610;&#1583;.pdf" TargetMode="External"/><Relationship Id="rId1" Type="http://schemas.openxmlformats.org/officeDocument/2006/relationships/slideLayout" Target="../slideLayouts/slideLayout2.xml"/><Relationship Id="rId4" Type="http://schemas.openxmlformats.org/officeDocument/2006/relationships/hyperlink" Target="laadj%20lyes/&#1578;&#1581;&#1604;&#1610;&#1604;%20&#1575;&#1604;&#1571;&#1576;&#1593;&#1575;&#1583;.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Nouveau%20dossier/&#1578;&#1581;&#1604;&#1610;&#1600;&#1600;&#1600;&#1604;%20&#1575;&#1604;&#1606;&#1588;&#1600;&#1600;&#1600;&#1575;&#1591;%20%202.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Nouveau%20dossier/&#1608;&#1579;&#1610;&#1602;&#1577;%202.docx"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44" y="214290"/>
            <a:ext cx="8858312" cy="1015663"/>
          </a:xfrm>
          <a:prstGeom prst="rect">
            <a:avLst/>
          </a:prstGeom>
          <a:noFill/>
        </p:spPr>
        <p:txBody>
          <a:bodyPr wrap="square" rtlCol="0">
            <a:spAutoFit/>
          </a:bodyPr>
          <a:lstStyle/>
          <a:p>
            <a:pPr algn="ctr" rtl="1">
              <a:buFont typeface="Wingdings" pitchFamily="2" charset="2"/>
              <a:buChar char="Ø"/>
            </a:pPr>
            <a:r>
              <a:rPr lang="ar-DZ" sz="2000" b="1" dirty="0" smtClean="0">
                <a:solidFill>
                  <a:srgbClr val="FF0000"/>
                </a:solidFill>
                <a:latin typeface="Arial" pitchFamily="34" charset="0"/>
                <a:cs typeface="Arial" pitchFamily="34" charset="0"/>
              </a:rPr>
              <a:t>الجمهورية الجزائرية الديمقراطية الشعبية</a:t>
            </a:r>
          </a:p>
          <a:p>
            <a:pPr algn="ctr" rtl="1">
              <a:buFont typeface="Wingdings" pitchFamily="2" charset="2"/>
              <a:buChar char="Ø"/>
            </a:pPr>
            <a:r>
              <a:rPr lang="ar-DZ" sz="2000" b="1" dirty="0" smtClean="0">
                <a:solidFill>
                  <a:srgbClr val="FF0000"/>
                </a:solidFill>
                <a:latin typeface="Arial" pitchFamily="34" charset="0"/>
                <a:cs typeface="Arial" pitchFamily="34" charset="0"/>
              </a:rPr>
              <a:t>وزارة التربية الوطنية</a:t>
            </a:r>
            <a:endParaRPr lang="fr-FR" sz="2000" b="1" dirty="0" smtClean="0">
              <a:solidFill>
                <a:srgbClr val="FF0000"/>
              </a:solidFill>
              <a:latin typeface="Arial" pitchFamily="34" charset="0"/>
              <a:cs typeface="Arial" pitchFamily="34" charset="0"/>
            </a:endParaRPr>
          </a:p>
          <a:p>
            <a:pPr algn="r" rtl="1">
              <a:buFont typeface="Wingdings" pitchFamily="2" charset="2"/>
              <a:buChar char="v"/>
            </a:pPr>
            <a:r>
              <a:rPr lang="ar-DZ" sz="2000" b="1" dirty="0" smtClean="0">
                <a:solidFill>
                  <a:srgbClr val="FF0000"/>
                </a:solidFill>
                <a:latin typeface="Arial" pitchFamily="34" charset="0"/>
                <a:cs typeface="Arial" pitchFamily="34" charset="0"/>
              </a:rPr>
              <a:t>ثانوية : الـ 45 معدوما بوسلام </a:t>
            </a:r>
            <a:endParaRPr lang="fr-FR" sz="2000" b="1" dirty="0" smtClean="0">
              <a:solidFill>
                <a:srgbClr val="FF0000"/>
              </a:solidFill>
              <a:latin typeface="Arial" pitchFamily="34" charset="0"/>
              <a:cs typeface="Arial" pitchFamily="34" charset="0"/>
            </a:endParaRPr>
          </a:p>
        </p:txBody>
      </p:sp>
      <p:sp>
        <p:nvSpPr>
          <p:cNvPr id="5" name="ZoneTexte 4"/>
          <p:cNvSpPr txBox="1"/>
          <p:nvPr/>
        </p:nvSpPr>
        <p:spPr>
          <a:xfrm>
            <a:off x="214282" y="3159625"/>
            <a:ext cx="7858180" cy="76944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r" rtl="1"/>
            <a:r>
              <a:rPr lang="ar-DZ"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الوحدة (3) : دراسة الظواهر الكهربائية</a:t>
            </a:r>
            <a:endParaRPr lang="fr-F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C:\Users\laadj-lyes\Desktop\photos\2011-12-17_143527.png"/>
          <p:cNvPicPr>
            <a:picLocks noChangeAspect="1" noChangeArrowheads="1"/>
          </p:cNvPicPr>
          <p:nvPr/>
        </p:nvPicPr>
        <p:blipFill>
          <a:blip r:embed="rId2">
            <a:lum contrast="40000"/>
          </a:blip>
          <a:srcRect/>
          <a:stretch>
            <a:fillRect/>
          </a:stretch>
        </p:blipFill>
        <p:spPr bwMode="auto">
          <a:xfrm rot="20919202">
            <a:off x="148778" y="4963528"/>
            <a:ext cx="2017120" cy="1712783"/>
          </a:xfrm>
          <a:prstGeom prst="rect">
            <a:avLst/>
          </a:prstGeom>
          <a:noFill/>
        </p:spPr>
      </p:pic>
      <p:pic>
        <p:nvPicPr>
          <p:cNvPr id="1027" name="Picture 3" descr="C:\Users\laadj-lyes\Desktop\photos\2011-12-17_143620.png"/>
          <p:cNvPicPr>
            <a:picLocks noChangeAspect="1" noChangeArrowheads="1"/>
          </p:cNvPicPr>
          <p:nvPr/>
        </p:nvPicPr>
        <p:blipFill>
          <a:blip r:embed="rId3"/>
          <a:srcRect/>
          <a:stretch>
            <a:fillRect/>
          </a:stretch>
        </p:blipFill>
        <p:spPr bwMode="auto">
          <a:xfrm rot="20623461">
            <a:off x="406672" y="1105714"/>
            <a:ext cx="2456704" cy="1214446"/>
          </a:xfrm>
          <a:prstGeom prst="rect">
            <a:avLst/>
          </a:prstGeom>
          <a:noFill/>
        </p:spPr>
      </p:pic>
      <p:pic>
        <p:nvPicPr>
          <p:cNvPr id="1028" name="Picture 4" descr="C:\Users\laadj-lyes\Desktop\photos\2011-12-17_143734.png"/>
          <p:cNvPicPr>
            <a:picLocks noChangeAspect="1" noChangeArrowheads="1"/>
          </p:cNvPicPr>
          <p:nvPr/>
        </p:nvPicPr>
        <p:blipFill>
          <a:blip r:embed="rId4"/>
          <a:srcRect/>
          <a:stretch>
            <a:fillRect/>
          </a:stretch>
        </p:blipFill>
        <p:spPr bwMode="auto">
          <a:xfrm rot="21054204">
            <a:off x="6227564" y="4193148"/>
            <a:ext cx="2609860" cy="2173016"/>
          </a:xfrm>
          <a:prstGeom prst="rect">
            <a:avLst/>
          </a:prstGeom>
          <a:noFill/>
        </p:spPr>
      </p:pic>
      <p:pic>
        <p:nvPicPr>
          <p:cNvPr id="1029" name="Picture 5" descr="C:\Users\laadj-lyes\Desktop\photos\2011-12-17_143951.png"/>
          <p:cNvPicPr>
            <a:picLocks noChangeAspect="1" noChangeArrowheads="1"/>
          </p:cNvPicPr>
          <p:nvPr/>
        </p:nvPicPr>
        <p:blipFill>
          <a:blip r:embed="rId5"/>
          <a:srcRect/>
          <a:stretch>
            <a:fillRect/>
          </a:stretch>
        </p:blipFill>
        <p:spPr bwMode="auto">
          <a:xfrm rot="20840815">
            <a:off x="3373546" y="1115762"/>
            <a:ext cx="2552700" cy="1733550"/>
          </a:xfrm>
          <a:prstGeom prst="rect">
            <a:avLst/>
          </a:prstGeom>
          <a:noFill/>
        </p:spPr>
      </p:pic>
      <p:sp>
        <p:nvSpPr>
          <p:cNvPr id="10" name="ZoneTexte 9"/>
          <p:cNvSpPr txBox="1"/>
          <p:nvPr/>
        </p:nvSpPr>
        <p:spPr>
          <a:xfrm rot="20967964">
            <a:off x="13895" y="4427199"/>
            <a:ext cx="2357454" cy="369332"/>
          </a:xfrm>
          <a:prstGeom prst="rect">
            <a:avLst/>
          </a:prstGeom>
          <a:solidFill>
            <a:srgbClr val="FFFF00"/>
          </a:solidFill>
        </p:spPr>
        <p:txBody>
          <a:bodyPr wrap="square" rtlCol="0">
            <a:spAutoFit/>
          </a:bodyPr>
          <a:lstStyle/>
          <a:p>
            <a:pPr algn="ctr"/>
            <a:r>
              <a:rPr lang="ar-DZ" b="1" dirty="0" smtClean="0">
                <a:solidFill>
                  <a:schemeClr val="bg1"/>
                </a:solidFill>
              </a:rPr>
              <a:t>إعداد الأستاذ : لعاج إلياس</a:t>
            </a:r>
            <a:endParaRPr lang="fr-FR" b="1" dirty="0">
              <a:solidFill>
                <a:schemeClr val="bg1"/>
              </a:solidFill>
            </a:endParaRPr>
          </a:p>
        </p:txBody>
      </p:sp>
      <p:pic>
        <p:nvPicPr>
          <p:cNvPr id="1030" name="Picture 6" descr="C:\Users\laadj-lyes\Desktop\photos\2011-12-17_143914.png"/>
          <p:cNvPicPr>
            <a:picLocks noChangeAspect="1" noChangeArrowheads="1"/>
          </p:cNvPicPr>
          <p:nvPr/>
        </p:nvPicPr>
        <p:blipFill>
          <a:blip r:embed="rId6"/>
          <a:srcRect/>
          <a:stretch>
            <a:fillRect/>
          </a:stretch>
        </p:blipFill>
        <p:spPr bwMode="auto">
          <a:xfrm>
            <a:off x="6715140" y="1214422"/>
            <a:ext cx="2237314" cy="1847856"/>
          </a:xfrm>
          <a:prstGeom prst="rect">
            <a:avLst/>
          </a:prstGeom>
          <a:noFill/>
        </p:spPr>
      </p:pic>
      <p:pic>
        <p:nvPicPr>
          <p:cNvPr id="1031" name="Picture 7" descr="C:\Users\laadj-lyes\Desktop\photos\2011-12-17_143930.png"/>
          <p:cNvPicPr>
            <a:picLocks noChangeAspect="1" noChangeArrowheads="1"/>
          </p:cNvPicPr>
          <p:nvPr/>
        </p:nvPicPr>
        <p:blipFill>
          <a:blip r:embed="rId7"/>
          <a:srcRect/>
          <a:stretch>
            <a:fillRect/>
          </a:stretch>
        </p:blipFill>
        <p:spPr bwMode="auto">
          <a:xfrm rot="20150789">
            <a:off x="3247335" y="4267491"/>
            <a:ext cx="1428908" cy="221121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strips(downLeft)">
                                      <p:cBhvr>
                                        <p:cTn id="7" dur="500"/>
                                        <p:tgtEl>
                                          <p:spTgt spid="1027"/>
                                        </p:tgtEl>
                                      </p:cBhvr>
                                    </p:animEffect>
                                  </p:childTnLst>
                                </p:cTn>
                              </p:par>
                              <p:par>
                                <p:cTn id="8" presetID="18" presetClass="entr" presetSubtype="12"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strips(downLeft)">
                                      <p:cBhvr>
                                        <p:cTn id="10" dur="500"/>
                                        <p:tgtEl>
                                          <p:spTgt spid="1029"/>
                                        </p:tgtEl>
                                      </p:cBhvr>
                                    </p:animEffect>
                                  </p:childTnLst>
                                </p:cTn>
                              </p:par>
                              <p:par>
                                <p:cTn id="11" presetID="18" presetClass="entr" presetSubtype="12"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strips(downLeft)">
                                      <p:cBhvr>
                                        <p:cTn id="13" dur="500"/>
                                        <p:tgtEl>
                                          <p:spTgt spid="103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circle(in)">
                                      <p:cBhvr>
                                        <p:cTn id="18" dur="2000"/>
                                        <p:tgtEl>
                                          <p:spTgt spid="1028"/>
                                        </p:tgtEl>
                                      </p:cBhvr>
                                    </p:animEffect>
                                  </p:childTnLst>
                                </p:cTn>
                              </p:par>
                              <p:par>
                                <p:cTn id="19" presetID="6" presetClass="entr" presetSubtype="16" fill="hold" nodeType="with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circle(in)">
                                      <p:cBhvr>
                                        <p:cTn id="21" dur="2000"/>
                                        <p:tgtEl>
                                          <p:spTgt spid="1031"/>
                                        </p:tgtEl>
                                      </p:cBhvr>
                                    </p:animEffect>
                                  </p:childTnLst>
                                </p:cTn>
                              </p:par>
                              <p:par>
                                <p:cTn id="22" presetID="6" presetClass="entr" presetSubtype="16"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ircle(in)">
                                      <p:cBhvr>
                                        <p:cTn id="24" dur="20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14290"/>
            <a:ext cx="8643998" cy="8217634"/>
          </a:xfrm>
          <a:prstGeom prst="rect">
            <a:avLst/>
          </a:prstGeom>
          <a:noFill/>
        </p:spPr>
        <p:txBody>
          <a:bodyPr wrap="square" rtlCol="0">
            <a:spAutoFit/>
          </a:bodyPr>
          <a:lstStyle/>
          <a:p>
            <a:pPr algn="r" rtl="1"/>
            <a:r>
              <a:rPr lang="ar-DZ" sz="2400" b="1" dirty="0" smtClean="0">
                <a:solidFill>
                  <a:srgbClr val="FF0000"/>
                </a:solidFill>
              </a:rPr>
              <a:t>5- تجميع المكثفات :</a:t>
            </a:r>
          </a:p>
          <a:p>
            <a:pPr marL="457200" indent="-457200" algn="r" rtl="1">
              <a:buAutoNum type="arabic1Minus"/>
            </a:pPr>
            <a:r>
              <a:rPr lang="ar-DZ" sz="2400" b="1" dirty="0" smtClean="0">
                <a:solidFill>
                  <a:srgbClr val="FF0000"/>
                </a:solidFill>
              </a:rPr>
              <a:t>حالة الربط على التسلسل :</a:t>
            </a:r>
          </a:p>
          <a:p>
            <a:pPr marL="457200" indent="-457200" algn="r" rtl="1">
              <a:buAutoNum type="arabic1Minus"/>
            </a:pPr>
            <a:endParaRPr lang="ar-DZ" sz="2400" b="1" dirty="0" smtClean="0">
              <a:solidFill>
                <a:srgbClr val="FF0000"/>
              </a:solidFill>
            </a:endParaRPr>
          </a:p>
          <a:p>
            <a:pPr marL="457200" indent="-457200" algn="r" rtl="1">
              <a:buAutoNum type="arabic1Minus"/>
            </a:pPr>
            <a:endParaRPr lang="ar-DZ" sz="2400" b="1" dirty="0" smtClean="0">
              <a:solidFill>
                <a:srgbClr val="FF0000"/>
              </a:solidFill>
            </a:endParaRPr>
          </a:p>
          <a:p>
            <a:pPr marL="457200" indent="-457200" algn="r" rtl="1">
              <a:buAutoNum type="arabic1Minus"/>
            </a:pPr>
            <a:endParaRPr lang="ar-DZ" sz="2400" b="1" dirty="0" smtClean="0">
              <a:solidFill>
                <a:srgbClr val="FF0000"/>
              </a:solidFill>
            </a:endParaRPr>
          </a:p>
          <a:p>
            <a:pPr marL="457200" indent="-457200" algn="r" rtl="1">
              <a:buAutoNum type="arabic1Minus"/>
            </a:pPr>
            <a:endParaRPr lang="ar-DZ" sz="2400" b="1" dirty="0" smtClean="0">
              <a:solidFill>
                <a:srgbClr val="FF0000"/>
              </a:solidFill>
            </a:endParaRPr>
          </a:p>
          <a:p>
            <a:pPr marL="457200" indent="-457200" algn="r" rtl="1">
              <a:buAutoNum type="arabic1Minus"/>
            </a:pPr>
            <a:endParaRPr lang="ar-DZ" sz="2400" b="1" dirty="0" smtClean="0">
              <a:solidFill>
                <a:srgbClr val="FF0000"/>
              </a:solidFill>
            </a:endParaRPr>
          </a:p>
          <a:p>
            <a:pPr marL="457200" indent="-457200" algn="r" rtl="1">
              <a:buAutoNum type="arabic1Minus"/>
            </a:pPr>
            <a:endParaRPr lang="ar-DZ" sz="2400" b="1" dirty="0" smtClean="0">
              <a:solidFill>
                <a:srgbClr val="FF0000"/>
              </a:solidFill>
            </a:endParaRPr>
          </a:p>
          <a:p>
            <a:pPr marL="457200" indent="-457200" algn="r" rtl="1">
              <a:buAutoNum type="arabic1Minus"/>
            </a:pPr>
            <a:endParaRPr lang="ar-DZ" sz="2400" b="1" dirty="0" smtClean="0">
              <a:solidFill>
                <a:srgbClr val="FF0000"/>
              </a:solidFill>
            </a:endParaRPr>
          </a:p>
          <a:p>
            <a:pPr marL="457200" indent="-457200" algn="r" rtl="1"/>
            <a:r>
              <a:rPr lang="ar-DZ" sz="2400" b="1" dirty="0" smtClean="0">
                <a:solidFill>
                  <a:srgbClr val="FF0000"/>
                </a:solidFill>
              </a:rPr>
              <a:t> </a:t>
            </a:r>
          </a:p>
          <a:p>
            <a:pPr marL="457200" indent="-457200" algn="r" rtl="1">
              <a:buAutoNum type="arabic1Minus"/>
            </a:pPr>
            <a:endParaRPr lang="ar-DZ" sz="2400" b="1" dirty="0" smtClean="0">
              <a:solidFill>
                <a:srgbClr val="FF0000"/>
              </a:solidFill>
            </a:endParaRPr>
          </a:p>
          <a:p>
            <a:pPr marL="457200" indent="-457200" algn="r" rtl="1">
              <a:buAutoNum type="arabic1Minus"/>
            </a:pPr>
            <a:endParaRPr lang="ar-DZ" sz="2400" b="1" dirty="0" smtClean="0">
              <a:solidFill>
                <a:srgbClr val="FF0000"/>
              </a:solidFill>
            </a:endParaRPr>
          </a:p>
          <a:p>
            <a:pPr marL="457200" indent="-457200" algn="r" rtl="1">
              <a:buAutoNum type="arabic1Minus"/>
            </a:pPr>
            <a:endParaRPr lang="ar-DZ" sz="2400" b="1" dirty="0" smtClean="0">
              <a:solidFill>
                <a:srgbClr val="FF0000"/>
              </a:solidFill>
            </a:endParaRPr>
          </a:p>
          <a:p>
            <a:pPr marL="457200" indent="-457200" algn="r" rtl="1">
              <a:buAutoNum type="arabic1Minus"/>
            </a:pPr>
            <a:endParaRPr lang="ar-DZ" sz="2400" b="1" dirty="0" smtClean="0">
              <a:solidFill>
                <a:srgbClr val="FF0000"/>
              </a:solidFill>
            </a:endParaRPr>
          </a:p>
          <a:p>
            <a:pPr marL="457200" indent="-457200" algn="r" rtl="1">
              <a:buAutoNum type="arabic1Minus"/>
            </a:pPr>
            <a:endParaRPr lang="ar-DZ" sz="2400" b="1" dirty="0" smtClean="0">
              <a:solidFill>
                <a:srgbClr val="FF0000"/>
              </a:solidFill>
            </a:endParaRPr>
          </a:p>
          <a:p>
            <a:pPr marL="457200" indent="-457200" algn="r" rtl="1">
              <a:buAutoNum type="arabic1Minus"/>
            </a:pPr>
            <a:endParaRPr lang="ar-DZ" sz="2400" b="1" dirty="0" smtClean="0">
              <a:solidFill>
                <a:srgbClr val="FF0000"/>
              </a:solidFill>
            </a:endParaRPr>
          </a:p>
          <a:p>
            <a:pPr marL="457200" indent="-457200" algn="r" rtl="1">
              <a:buAutoNum type="arabic1Minus"/>
            </a:pPr>
            <a:endParaRPr lang="ar-DZ" sz="2400" b="1" dirty="0" smtClean="0">
              <a:solidFill>
                <a:srgbClr val="FF0000"/>
              </a:solidFill>
            </a:endParaRPr>
          </a:p>
          <a:p>
            <a:pPr marL="457200" indent="-457200" algn="r" rtl="1"/>
            <a:endParaRPr lang="ar-DZ" sz="2400" b="1" dirty="0" smtClean="0">
              <a:solidFill>
                <a:srgbClr val="FF0000"/>
              </a:solidFill>
            </a:endParaRPr>
          </a:p>
          <a:p>
            <a:pPr marL="457200" indent="-457200" algn="r" rtl="1"/>
            <a:endParaRPr lang="ar-DZ" sz="2400" b="1" dirty="0" smtClean="0">
              <a:solidFill>
                <a:srgbClr val="FF0000"/>
              </a:solidFill>
            </a:endParaRPr>
          </a:p>
          <a:p>
            <a:pPr marL="457200" indent="-457200" algn="r" rtl="1"/>
            <a:endParaRPr lang="ar-DZ" sz="2400" b="1" dirty="0" smtClean="0">
              <a:solidFill>
                <a:srgbClr val="FF0000"/>
              </a:solidFill>
            </a:endParaRPr>
          </a:p>
          <a:p>
            <a:pPr marL="457200" indent="-457200" algn="r" rtl="1"/>
            <a:endParaRPr lang="ar-DZ" sz="2400" b="1" dirty="0" smtClean="0">
              <a:solidFill>
                <a:srgbClr val="FF0000"/>
              </a:solidFill>
            </a:endParaRPr>
          </a:p>
          <a:p>
            <a:pPr marL="457200" indent="-457200" algn="r" rtl="1"/>
            <a:r>
              <a:rPr lang="ar-DZ" sz="2400" b="1" dirty="0" smtClean="0">
                <a:solidFill>
                  <a:srgbClr val="FF0000"/>
                </a:solidFill>
              </a:rPr>
              <a:t> </a:t>
            </a:r>
            <a:endParaRPr lang="fr-FR" sz="2400" dirty="0">
              <a:solidFill>
                <a:srgbClr val="FF0000"/>
              </a:solidFill>
            </a:endParaRPr>
          </a:p>
        </p:txBody>
      </p:sp>
      <p:pic>
        <p:nvPicPr>
          <p:cNvPr id="1026" name="Picture 2"/>
          <p:cNvPicPr>
            <a:picLocks noChangeAspect="1" noChangeArrowheads="1"/>
          </p:cNvPicPr>
          <p:nvPr/>
        </p:nvPicPr>
        <p:blipFill>
          <a:blip r:embed="rId2"/>
          <a:srcRect/>
          <a:stretch>
            <a:fillRect/>
          </a:stretch>
        </p:blipFill>
        <p:spPr bwMode="auto">
          <a:xfrm>
            <a:off x="428596" y="857232"/>
            <a:ext cx="4500594" cy="453884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143504" y="3000372"/>
            <a:ext cx="3152790" cy="12194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643306" y="5715016"/>
            <a:ext cx="5095873" cy="54115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285728"/>
            <a:ext cx="8715436" cy="4801314"/>
          </a:xfrm>
          <a:prstGeom prst="rect">
            <a:avLst/>
          </a:prstGeom>
          <a:noFill/>
        </p:spPr>
        <p:txBody>
          <a:bodyPr wrap="square" rtlCol="0">
            <a:spAutoFit/>
          </a:bodyPr>
          <a:lstStyle/>
          <a:p>
            <a:pPr marL="457200" indent="-457200" algn="r" rtl="1"/>
            <a:r>
              <a:rPr lang="ar-DZ" sz="2400" b="1" dirty="0" smtClean="0">
                <a:solidFill>
                  <a:srgbClr val="FF0000"/>
                </a:solidFill>
              </a:rPr>
              <a:t>ب – حالة الربط على التوازي :</a:t>
            </a:r>
          </a:p>
          <a:p>
            <a:pPr marL="457200" indent="-457200" algn="r" rtl="1"/>
            <a:endParaRPr lang="ar-DZ" sz="2400" b="1" dirty="0" smtClean="0">
              <a:solidFill>
                <a:srgbClr val="FF0000"/>
              </a:solidFill>
            </a:endParaRPr>
          </a:p>
          <a:p>
            <a:pPr marL="457200" indent="-457200" algn="r" rtl="1"/>
            <a:endParaRPr lang="ar-DZ" sz="2400" b="1" dirty="0" smtClean="0">
              <a:solidFill>
                <a:srgbClr val="FF0000"/>
              </a:solidFill>
            </a:endParaRPr>
          </a:p>
          <a:p>
            <a:pPr marL="457200" indent="-457200" algn="r" rtl="1"/>
            <a:endParaRPr lang="ar-DZ" sz="2400" b="1" dirty="0" smtClean="0">
              <a:solidFill>
                <a:srgbClr val="FF0000"/>
              </a:solidFill>
            </a:endParaRPr>
          </a:p>
          <a:p>
            <a:pPr marL="457200" indent="-457200" algn="r" rtl="1"/>
            <a:endParaRPr lang="ar-DZ" sz="2400" b="1" dirty="0" smtClean="0">
              <a:solidFill>
                <a:srgbClr val="FF0000"/>
              </a:solidFill>
            </a:endParaRPr>
          </a:p>
          <a:p>
            <a:pPr marL="457200" indent="-457200" algn="r" rtl="1"/>
            <a:endParaRPr lang="ar-DZ" sz="2400" b="1" dirty="0" smtClean="0">
              <a:solidFill>
                <a:srgbClr val="FF0000"/>
              </a:solidFill>
            </a:endParaRPr>
          </a:p>
          <a:p>
            <a:pPr marL="457200" indent="-457200" algn="r" rtl="1"/>
            <a:endParaRPr lang="ar-DZ" sz="2400" b="1" dirty="0" smtClean="0">
              <a:solidFill>
                <a:srgbClr val="FF0000"/>
              </a:solidFill>
            </a:endParaRPr>
          </a:p>
          <a:p>
            <a:pPr marL="457200" indent="-457200" algn="r" rtl="1"/>
            <a:endParaRPr lang="ar-DZ" sz="2400" b="1" dirty="0" smtClean="0">
              <a:solidFill>
                <a:srgbClr val="FF0000"/>
              </a:solidFill>
            </a:endParaRPr>
          </a:p>
          <a:p>
            <a:pPr marL="457200" indent="-457200" algn="r" rtl="1"/>
            <a:endParaRPr lang="ar-DZ" sz="2400" b="1" dirty="0" smtClean="0">
              <a:solidFill>
                <a:srgbClr val="FF0000"/>
              </a:solidFill>
            </a:endParaRPr>
          </a:p>
          <a:p>
            <a:pPr marL="457200" indent="-457200" algn="r" rtl="1"/>
            <a:endParaRPr lang="ar-DZ" sz="2400" b="1" dirty="0" smtClean="0">
              <a:solidFill>
                <a:srgbClr val="FF0000"/>
              </a:solidFill>
            </a:endParaRPr>
          </a:p>
          <a:p>
            <a:pPr marL="457200" indent="-457200" algn="r" rtl="1"/>
            <a:endParaRPr lang="ar-DZ" sz="2400" b="1" dirty="0" smtClean="0">
              <a:solidFill>
                <a:srgbClr val="FF0000"/>
              </a:solidFill>
            </a:endParaRPr>
          </a:p>
          <a:p>
            <a:pPr marL="457200" indent="-457200" algn="r" rtl="1"/>
            <a:r>
              <a:rPr lang="ar-DZ" sz="2400" b="1" dirty="0" smtClean="0">
                <a:solidFill>
                  <a:srgbClr val="FF0000"/>
                </a:solidFill>
              </a:rPr>
              <a:t> </a:t>
            </a:r>
          </a:p>
          <a:p>
            <a:pPr marL="457200" indent="-457200" algn="r" rtl="1"/>
            <a:endParaRPr lang="ar-DZ" b="1" dirty="0" smtClean="0">
              <a:solidFill>
                <a:srgbClr val="FF0000"/>
              </a:solidFill>
            </a:endParaRPr>
          </a:p>
        </p:txBody>
      </p:sp>
      <p:pic>
        <p:nvPicPr>
          <p:cNvPr id="2050" name="Picture 2"/>
          <p:cNvPicPr>
            <a:picLocks noChangeAspect="1" noChangeArrowheads="1"/>
          </p:cNvPicPr>
          <p:nvPr/>
        </p:nvPicPr>
        <p:blipFill>
          <a:blip r:embed="rId2"/>
          <a:srcRect/>
          <a:stretch>
            <a:fillRect/>
          </a:stretch>
        </p:blipFill>
        <p:spPr bwMode="auto">
          <a:xfrm>
            <a:off x="1142976" y="1000108"/>
            <a:ext cx="7077075" cy="264320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643174" y="3786190"/>
            <a:ext cx="4727239" cy="1243019"/>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1428728" y="5572140"/>
            <a:ext cx="7331978" cy="57150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5720" y="357166"/>
            <a:ext cx="8643998" cy="3785652"/>
          </a:xfrm>
          <a:prstGeom prst="rect">
            <a:avLst/>
          </a:prstGeom>
          <a:noFill/>
        </p:spPr>
        <p:txBody>
          <a:bodyPr wrap="square" rtlCol="0">
            <a:spAutoFit/>
          </a:bodyPr>
          <a:lstStyle/>
          <a:p>
            <a:pPr algn="r" rtl="1"/>
            <a:r>
              <a:rPr lang="ar-DZ" sz="2400" b="1" dirty="0" smtClean="0">
                <a:solidFill>
                  <a:srgbClr val="FF0000"/>
                </a:solidFill>
              </a:rPr>
              <a:t>6- </a:t>
            </a:r>
            <a:r>
              <a:rPr lang="ar-SA" sz="2400" b="1" dirty="0" smtClean="0">
                <a:solidFill>
                  <a:srgbClr val="FF0000"/>
                </a:solidFill>
              </a:rPr>
              <a:t>تطور التوتر الكهربائي بين طرفي المكثفة خلال شحنها وتفريغها في ناقل أومي:</a:t>
            </a:r>
            <a:endParaRPr lang="ar-DZ" sz="2400" b="1" dirty="0" smtClean="0">
              <a:solidFill>
                <a:srgbClr val="FF0000"/>
              </a:solidFill>
            </a:endParaRPr>
          </a:p>
          <a:p>
            <a:pPr algn="r" rtl="1"/>
            <a:r>
              <a:rPr lang="ar-DZ" sz="2400" b="1" dirty="0" smtClean="0">
                <a:solidFill>
                  <a:srgbClr val="FF0000"/>
                </a:solidFill>
              </a:rPr>
              <a:t>6-1- </a:t>
            </a:r>
            <a:r>
              <a:rPr lang="ar-SA" sz="2400" b="1" dirty="0" smtClean="0">
                <a:solidFill>
                  <a:srgbClr val="FF0000"/>
                </a:solidFill>
              </a:rPr>
              <a:t>تطور التوتر الكهربائي بين طرفي المكثفة خلال شحنها </a:t>
            </a:r>
            <a:endParaRPr lang="ar-DZ" sz="2400" b="1" dirty="0" smtClean="0">
              <a:solidFill>
                <a:srgbClr val="FF0000"/>
              </a:solidFill>
            </a:endParaRPr>
          </a:p>
          <a:p>
            <a:pPr marL="457200" indent="-457200" algn="r" rtl="1">
              <a:buAutoNum type="arabic1Minus"/>
            </a:pPr>
            <a:r>
              <a:rPr lang="ar-DZ" sz="2400" b="1" dirty="0" smtClean="0">
                <a:solidFill>
                  <a:srgbClr val="FF0000"/>
                </a:solidFill>
              </a:rPr>
              <a:t>الدراسة التجريبية : </a:t>
            </a:r>
          </a:p>
          <a:p>
            <a:pPr algn="r" rtl="1"/>
            <a:r>
              <a:rPr lang="ar-SA" sz="2400" dirty="0" smtClean="0"/>
              <a:t>*نحقق الدارة الكهربائية التالية </a:t>
            </a:r>
            <a:r>
              <a:rPr lang="fr-FR" sz="2400" dirty="0" smtClean="0"/>
              <a:t>R</a:t>
            </a:r>
            <a:r>
              <a:rPr lang="fr-FR" sz="2400" baseline="-25000" dirty="0" smtClean="0"/>
              <a:t>1</a:t>
            </a:r>
            <a:r>
              <a:rPr lang="fr-FR" sz="2400" dirty="0" smtClean="0"/>
              <a:t>= 10KΩ</a:t>
            </a:r>
            <a:r>
              <a:rPr lang="ar-SA" sz="2400" dirty="0" smtClean="0"/>
              <a:t>، ( مكثفة كيميائية سعتها </a:t>
            </a:r>
            <a:r>
              <a:rPr lang="fr-FR" sz="2400" dirty="0" smtClean="0"/>
              <a:t>C = 2200µF</a:t>
            </a:r>
            <a:r>
              <a:rPr lang="ar-SA" sz="2400" dirty="0" smtClean="0"/>
              <a:t> )</a:t>
            </a:r>
            <a:endParaRPr lang="fr-FR" sz="2400" dirty="0" smtClean="0"/>
          </a:p>
          <a:p>
            <a:pPr algn="r" rtl="1"/>
            <a:r>
              <a:rPr lang="ar-SA" sz="2400" dirty="0" smtClean="0"/>
              <a:t>     </a:t>
            </a:r>
            <a:r>
              <a:rPr lang="fr-FR" sz="2400" dirty="0" smtClean="0"/>
              <a:t>E = 6V </a:t>
            </a:r>
            <a:r>
              <a:rPr lang="ar-SA" sz="2400" dirty="0" smtClean="0"/>
              <a:t>.</a:t>
            </a:r>
            <a:endParaRPr lang="fr-FR" sz="2400" dirty="0" smtClean="0"/>
          </a:p>
          <a:p>
            <a:pPr algn="r" rtl="1"/>
            <a:r>
              <a:rPr lang="ar-SA" sz="2400" dirty="0" smtClean="0"/>
              <a:t>* نركب فولطمتر بين طرفي كل من المولد والمكثفة.</a:t>
            </a:r>
            <a:endParaRPr lang="fr-FR" sz="2400" dirty="0" smtClean="0"/>
          </a:p>
          <a:p>
            <a:pPr algn="r" rtl="1"/>
            <a:r>
              <a:rPr lang="ar-SA" sz="2400" dirty="0" smtClean="0"/>
              <a:t>في نفس اللحظة نشغل الميقاتية و نتابع تغيرات التوتر بين</a:t>
            </a:r>
            <a:endParaRPr lang="fr-FR" sz="2400" dirty="0" smtClean="0"/>
          </a:p>
          <a:p>
            <a:pPr algn="r" rtl="1"/>
            <a:r>
              <a:rPr lang="ar-SA" sz="2400" dirty="0" smtClean="0"/>
              <a:t> طرفي المكثفة بدلالة الزمن</a:t>
            </a:r>
            <a:endParaRPr lang="fr-FR" sz="2400" dirty="0" smtClean="0"/>
          </a:p>
          <a:p>
            <a:pPr algn="r" rtl="1"/>
            <a:r>
              <a:rPr lang="ar-SA" sz="2400" dirty="0" smtClean="0"/>
              <a:t>نتائج القياس نلخصها في الجدول التالي</a:t>
            </a:r>
            <a:r>
              <a:rPr lang="fr-FR" sz="2400" dirty="0" smtClean="0"/>
              <a:t>:</a:t>
            </a:r>
            <a:r>
              <a:rPr lang="ar-DZ" sz="2400" dirty="0" smtClean="0"/>
              <a:t> </a:t>
            </a:r>
            <a:endParaRPr lang="fr-FR" sz="2400" dirty="0" smtClean="0"/>
          </a:p>
          <a:p>
            <a:pPr marL="457200" indent="-457200" algn="r" rtl="1"/>
            <a:endParaRPr lang="fr-FR" sz="2400" dirty="0">
              <a:solidFill>
                <a:srgbClr val="FF0000"/>
              </a:solidFill>
            </a:endParaRPr>
          </a:p>
        </p:txBody>
      </p:sp>
      <p:pic>
        <p:nvPicPr>
          <p:cNvPr id="5" name="Image 4"/>
          <p:cNvPicPr/>
          <p:nvPr/>
        </p:nvPicPr>
        <p:blipFill>
          <a:blip r:embed="rId2"/>
          <a:srcRect/>
          <a:stretch>
            <a:fillRect/>
          </a:stretch>
        </p:blipFill>
        <p:spPr bwMode="auto">
          <a:xfrm>
            <a:off x="142844" y="1959370"/>
            <a:ext cx="3143239" cy="2612638"/>
          </a:xfrm>
          <a:prstGeom prst="rect">
            <a:avLst/>
          </a:prstGeom>
          <a:noFill/>
          <a:ln w="9525">
            <a:noFill/>
            <a:miter lim="800000"/>
            <a:headEnd/>
            <a:tailEnd/>
          </a:ln>
        </p:spPr>
      </p:pic>
      <p:pic>
        <p:nvPicPr>
          <p:cNvPr id="3074" name="Picture 2"/>
          <p:cNvPicPr>
            <a:picLocks noChangeAspect="1" noChangeArrowheads="1"/>
          </p:cNvPicPr>
          <p:nvPr/>
        </p:nvPicPr>
        <p:blipFill>
          <a:blip r:embed="rId3"/>
          <a:srcRect/>
          <a:stretch>
            <a:fillRect/>
          </a:stretch>
        </p:blipFill>
        <p:spPr bwMode="auto">
          <a:xfrm>
            <a:off x="571472" y="5000636"/>
            <a:ext cx="7781925" cy="107157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5720" y="1000108"/>
            <a:ext cx="8643998" cy="2954655"/>
          </a:xfrm>
          <a:prstGeom prst="rect">
            <a:avLst/>
          </a:prstGeom>
          <a:noFill/>
        </p:spPr>
        <p:txBody>
          <a:bodyPr wrap="square" rtlCol="0">
            <a:spAutoFit/>
          </a:bodyPr>
          <a:lstStyle/>
          <a:p>
            <a:pPr algn="r" rtl="1"/>
            <a:r>
              <a:rPr lang="ar-SA" sz="2400" b="1" dirty="0" smtClean="0"/>
              <a:t>1-  أرسم المنحنى </a:t>
            </a:r>
            <a:r>
              <a:rPr lang="ar-LB" sz="2400" b="1" dirty="0" smtClean="0"/>
              <a:t> الممثل لتغيرات </a:t>
            </a:r>
            <a:r>
              <a:rPr lang="fr-FR" sz="2400" b="1" dirty="0" smtClean="0"/>
              <a:t> u</a:t>
            </a:r>
            <a:r>
              <a:rPr lang="fr-FR" sz="2400" b="1" baseline="-25000" dirty="0" smtClean="0"/>
              <a:t>C </a:t>
            </a:r>
            <a:r>
              <a:rPr lang="ar-LB" sz="2400" b="1" dirty="0" smtClean="0"/>
              <a:t>بدلالة الزمن.</a:t>
            </a:r>
            <a:endParaRPr lang="ar-DZ" sz="2400" b="1" dirty="0" smtClean="0"/>
          </a:p>
          <a:p>
            <a:pPr algn="r" rtl="1"/>
            <a:r>
              <a:rPr lang="ar-DZ" sz="2400" b="1" dirty="0" smtClean="0"/>
              <a:t>2</a:t>
            </a:r>
            <a:r>
              <a:rPr lang="fr-FR" sz="2400" b="1" dirty="0" smtClean="0"/>
              <a:t> </a:t>
            </a:r>
            <a:r>
              <a:rPr lang="ar-SA" sz="2400" b="1" dirty="0" smtClean="0"/>
              <a:t>- أرسم المماس عند المبدأ</a:t>
            </a:r>
            <a:r>
              <a:rPr lang="fr-FR" sz="2400" b="1" dirty="0" smtClean="0"/>
              <a:t>.</a:t>
            </a:r>
          </a:p>
          <a:p>
            <a:pPr algn="r" rtl="1"/>
            <a:r>
              <a:rPr lang="ar-SA" sz="2400" b="1" dirty="0" smtClean="0"/>
              <a:t>3- نرمز لفاصلة نقطة تقاطع المماس للمنحنى عند اللحظة   </a:t>
            </a:r>
            <a:r>
              <a:rPr lang="fr-FR" sz="2400" b="1" dirty="0" smtClean="0"/>
              <a:t>t =0 </a:t>
            </a:r>
            <a:r>
              <a:rPr lang="ar-SA" sz="2400" b="1" dirty="0" smtClean="0"/>
              <a:t>مع المستقيم الذي معادلته</a:t>
            </a:r>
            <a:r>
              <a:rPr lang="ar-DZ" sz="2400" b="1" dirty="0" smtClean="0"/>
              <a:t> </a:t>
            </a:r>
            <a:r>
              <a:rPr lang="fr-FR" sz="2400" b="1" i="1" dirty="0" smtClean="0"/>
              <a:t> uc </a:t>
            </a:r>
            <a:r>
              <a:rPr lang="fr-FR" sz="2400" b="1" dirty="0" smtClean="0"/>
              <a:t>= </a:t>
            </a:r>
            <a:r>
              <a:rPr lang="fr-FR" sz="2400" b="1" i="1" dirty="0" smtClean="0"/>
              <a:t>E</a:t>
            </a:r>
            <a:r>
              <a:rPr lang="ar-SA" sz="2400" b="1" dirty="0" smtClean="0"/>
              <a:t>بالرمز(τ) . عين هذه الفاصلة.</a:t>
            </a:r>
            <a:endParaRPr lang="fr-FR" sz="2400" b="1" dirty="0" smtClean="0"/>
          </a:p>
          <a:p>
            <a:pPr lvl="0" algn="r" rtl="1"/>
            <a:r>
              <a:rPr lang="ar-DZ" sz="2400" b="1" dirty="0" smtClean="0"/>
              <a:t>- </a:t>
            </a:r>
            <a:r>
              <a:rPr lang="ar-SA" sz="2400" b="1" dirty="0" smtClean="0"/>
              <a:t>يعرف الجداء  (</a:t>
            </a:r>
            <a:r>
              <a:rPr lang="fr-FR" sz="2400" b="1" dirty="0" smtClean="0"/>
              <a:t>RC</a:t>
            </a:r>
            <a:r>
              <a:rPr lang="ar-SA" sz="2400" b="1" dirty="0" smtClean="0"/>
              <a:t> )</a:t>
            </a:r>
            <a:r>
              <a:rPr lang="ar-SA" sz="2400" b="1" i="1" dirty="0" smtClean="0"/>
              <a:t> </a:t>
            </a:r>
            <a:r>
              <a:rPr lang="ar-SA" sz="2400" b="1" dirty="0" smtClean="0"/>
              <a:t>على أنه ثابت الزمن لثنائي القطب </a:t>
            </a:r>
            <a:r>
              <a:rPr lang="fr-FR" sz="2400" b="1" dirty="0" smtClean="0"/>
              <a:t>RC</a:t>
            </a:r>
            <a:r>
              <a:rPr lang="ar-SA" sz="2400" b="1" dirty="0" smtClean="0"/>
              <a:t>. قارن بين (τ) و الجداء </a:t>
            </a:r>
            <a:r>
              <a:rPr lang="fr-FR" sz="2400" b="1" dirty="0" smtClean="0"/>
              <a:t>RC</a:t>
            </a:r>
            <a:r>
              <a:rPr lang="ar-SA" sz="2400" b="1" dirty="0" smtClean="0"/>
              <a:t> ، ماذاتستنتج.</a:t>
            </a:r>
            <a:endParaRPr lang="fr-FR" sz="2400" b="1" dirty="0" smtClean="0"/>
          </a:p>
          <a:p>
            <a:pPr lvl="0" algn="r" rtl="1"/>
            <a:r>
              <a:rPr lang="ar-SA" sz="2400" b="1" dirty="0" smtClean="0"/>
              <a:t>أوجد باستعمال الوحدات الدولية وحدة المقدار </a:t>
            </a:r>
            <a:r>
              <a:rPr lang="fr-FR" sz="2400" b="1" dirty="0" smtClean="0"/>
              <a:t>RC</a:t>
            </a:r>
            <a:r>
              <a:rPr lang="ar-SA" sz="2400" b="1" dirty="0" smtClean="0"/>
              <a:t>.</a:t>
            </a:r>
            <a:endParaRPr lang="fr-FR" sz="2400" b="1" dirty="0" smtClean="0"/>
          </a:p>
          <a:p>
            <a:pPr algn="r" rtl="1"/>
            <a:endParaRPr lang="fr-FR" dirty="0"/>
          </a:p>
        </p:txBody>
      </p:sp>
      <p:sp>
        <p:nvSpPr>
          <p:cNvPr id="5" name="Ellipse 4">
            <a:hlinkClick r:id="rId2" action="ppaction://hlinkfile"/>
          </p:cNvPr>
          <p:cNvSpPr/>
          <p:nvPr/>
        </p:nvSpPr>
        <p:spPr>
          <a:xfrm>
            <a:off x="642910" y="5214950"/>
            <a:ext cx="3500462" cy="8572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b="1" dirty="0" smtClean="0">
                <a:hlinkClick r:id="rId3" action="ppaction://hlinkfile"/>
              </a:rPr>
              <a:t>وثيقة النشاط الخاصة بالتلميذ </a:t>
            </a:r>
            <a:endParaRPr lang="fr-FR" b="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14282" y="285728"/>
            <a:ext cx="8643998" cy="4524315"/>
          </a:xfrm>
          <a:prstGeom prst="rect">
            <a:avLst/>
          </a:prstGeom>
          <a:noFill/>
        </p:spPr>
        <p:txBody>
          <a:bodyPr wrap="square" rtlCol="0">
            <a:spAutoFit/>
          </a:bodyPr>
          <a:lstStyle/>
          <a:p>
            <a:pPr algn="r" rtl="1">
              <a:buFont typeface="Arial" charset="0"/>
              <a:buChar char="•"/>
            </a:pPr>
            <a:r>
              <a:rPr lang="ar-SA" sz="2400" b="1" dirty="0" smtClean="0">
                <a:solidFill>
                  <a:srgbClr val="FF0000"/>
                </a:solidFill>
              </a:rPr>
              <a:t>تحليــــل النشــــاط</a:t>
            </a:r>
            <a:r>
              <a:rPr lang="ar-DZ" sz="2400" b="1" dirty="0" smtClean="0">
                <a:solidFill>
                  <a:srgbClr val="FF0000"/>
                </a:solidFill>
              </a:rPr>
              <a:t> :</a:t>
            </a:r>
          </a:p>
          <a:p>
            <a:pPr algn="r" rtl="1"/>
            <a:r>
              <a:rPr lang="ar-SA" sz="2400" dirty="0" smtClean="0"/>
              <a:t>1/ رسم البيان: أنظر الشكل المقابل:</a:t>
            </a:r>
            <a:endParaRPr lang="ar-DZ" sz="2400" dirty="0" smtClean="0"/>
          </a:p>
          <a:p>
            <a:pPr algn="r" rtl="1"/>
            <a:endParaRPr lang="fr-FR" sz="2400" dirty="0" smtClean="0"/>
          </a:p>
          <a:p>
            <a:pPr algn="r" rtl="1"/>
            <a:endParaRPr lang="ar-DZ" sz="2400" b="1" dirty="0" smtClean="0">
              <a:solidFill>
                <a:srgbClr val="FF0000"/>
              </a:solidFill>
            </a:endParaRPr>
          </a:p>
          <a:p>
            <a:pPr algn="r" rtl="1"/>
            <a:endParaRPr lang="ar-DZ" sz="2400" b="1" dirty="0" smtClean="0">
              <a:solidFill>
                <a:srgbClr val="FF0000"/>
              </a:solidFill>
            </a:endParaRPr>
          </a:p>
          <a:p>
            <a:pPr algn="r" rtl="1"/>
            <a:endParaRPr lang="ar-DZ" sz="2400" b="1" dirty="0" smtClean="0">
              <a:solidFill>
                <a:srgbClr val="FF0000"/>
              </a:solidFill>
            </a:endParaRPr>
          </a:p>
          <a:p>
            <a:pPr algn="r" rtl="1"/>
            <a:endParaRPr lang="ar-DZ" sz="2400" b="1" dirty="0" smtClean="0">
              <a:solidFill>
                <a:srgbClr val="FF0000"/>
              </a:solidFill>
            </a:endParaRPr>
          </a:p>
          <a:p>
            <a:pPr algn="r" rtl="1"/>
            <a:endParaRPr lang="ar-DZ" sz="2400" b="1" dirty="0" smtClean="0">
              <a:solidFill>
                <a:srgbClr val="FF0000"/>
              </a:solidFill>
            </a:endParaRPr>
          </a:p>
          <a:p>
            <a:pPr algn="r" rtl="1"/>
            <a:endParaRPr lang="ar-DZ" sz="2400" b="1" dirty="0" smtClean="0">
              <a:solidFill>
                <a:srgbClr val="FF0000"/>
              </a:solidFill>
            </a:endParaRPr>
          </a:p>
          <a:p>
            <a:pPr algn="r" rtl="1"/>
            <a:endParaRPr lang="ar-DZ" sz="2400" b="1" dirty="0" smtClean="0">
              <a:solidFill>
                <a:srgbClr val="FF0000"/>
              </a:solidFill>
            </a:endParaRPr>
          </a:p>
          <a:p>
            <a:pPr algn="r" rtl="1"/>
            <a:endParaRPr lang="ar-DZ" sz="2400" b="1" dirty="0" smtClean="0">
              <a:solidFill>
                <a:srgbClr val="FF0000"/>
              </a:solidFill>
            </a:endParaRPr>
          </a:p>
          <a:p>
            <a:pPr algn="r" rtl="1"/>
            <a:r>
              <a:rPr lang="ar-DZ" sz="2400" b="1" dirty="0" smtClean="0">
                <a:solidFill>
                  <a:srgbClr val="FF0000"/>
                </a:solidFill>
              </a:rPr>
              <a:t> </a:t>
            </a:r>
            <a:endParaRPr lang="fr-FR" sz="2400" b="1" dirty="0">
              <a:solidFill>
                <a:srgbClr val="FF0000"/>
              </a:solidFill>
            </a:endParaRPr>
          </a:p>
        </p:txBody>
      </p:sp>
      <p:pic>
        <p:nvPicPr>
          <p:cNvPr id="6" name="Image 5"/>
          <p:cNvPicPr/>
          <p:nvPr/>
        </p:nvPicPr>
        <p:blipFill>
          <a:blip r:embed="rId2"/>
          <a:srcRect/>
          <a:stretch>
            <a:fillRect/>
          </a:stretch>
        </p:blipFill>
        <p:spPr bwMode="auto">
          <a:xfrm>
            <a:off x="500035" y="142852"/>
            <a:ext cx="3714776" cy="2286016"/>
          </a:xfrm>
          <a:prstGeom prst="rect">
            <a:avLst/>
          </a:prstGeom>
          <a:noFill/>
          <a:ln w="9525">
            <a:noFill/>
            <a:miter lim="800000"/>
            <a:headEnd/>
            <a:tailEnd/>
          </a:ln>
        </p:spPr>
      </p:pic>
      <p:pic>
        <p:nvPicPr>
          <p:cNvPr id="4098" name="Picture 2"/>
          <p:cNvPicPr>
            <a:picLocks noChangeAspect="1" noChangeArrowheads="1"/>
          </p:cNvPicPr>
          <p:nvPr/>
        </p:nvPicPr>
        <p:blipFill>
          <a:blip r:embed="rId3"/>
          <a:srcRect/>
          <a:stretch>
            <a:fillRect/>
          </a:stretch>
        </p:blipFill>
        <p:spPr bwMode="auto">
          <a:xfrm>
            <a:off x="214282" y="2571744"/>
            <a:ext cx="8710616" cy="402431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4282" y="285728"/>
            <a:ext cx="8643998" cy="830997"/>
          </a:xfrm>
          <a:prstGeom prst="rect">
            <a:avLst/>
          </a:prstGeom>
          <a:noFill/>
        </p:spPr>
        <p:txBody>
          <a:bodyPr wrap="square" rtlCol="0">
            <a:spAutoFit/>
          </a:bodyPr>
          <a:lstStyle/>
          <a:p>
            <a:pPr algn="r" rtl="1"/>
            <a:r>
              <a:rPr lang="ar-DZ" sz="2400" b="1" dirty="0" smtClean="0">
                <a:solidFill>
                  <a:srgbClr val="FF0000"/>
                </a:solidFill>
              </a:rPr>
              <a:t>ب –الدراسة النظرية :</a:t>
            </a:r>
            <a:endParaRPr lang="fr-FR" sz="2400" b="1" dirty="0" smtClean="0">
              <a:solidFill>
                <a:srgbClr val="FF0000"/>
              </a:solidFill>
            </a:endParaRPr>
          </a:p>
          <a:p>
            <a:pPr algn="r" rtl="1"/>
            <a:endParaRPr lang="fr-FR" sz="2400" b="1" dirty="0">
              <a:solidFill>
                <a:srgbClr val="FF0000"/>
              </a:solidFill>
            </a:endParaRPr>
          </a:p>
        </p:txBody>
      </p:sp>
      <p:pic>
        <p:nvPicPr>
          <p:cNvPr id="1026" name="Picture 2"/>
          <p:cNvPicPr>
            <a:picLocks noChangeAspect="1" noChangeArrowheads="1"/>
          </p:cNvPicPr>
          <p:nvPr/>
        </p:nvPicPr>
        <p:blipFill>
          <a:blip r:embed="rId2"/>
          <a:srcRect/>
          <a:stretch>
            <a:fillRect/>
          </a:stretch>
        </p:blipFill>
        <p:spPr bwMode="auto">
          <a:xfrm>
            <a:off x="428596" y="928670"/>
            <a:ext cx="8288664" cy="554252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7158" y="500042"/>
            <a:ext cx="8545084" cy="592083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5720" y="428604"/>
            <a:ext cx="8572560" cy="6647974"/>
          </a:xfrm>
          <a:prstGeom prst="rect">
            <a:avLst/>
          </a:prstGeom>
          <a:noFill/>
        </p:spPr>
        <p:txBody>
          <a:bodyPr wrap="square" rtlCol="0">
            <a:spAutoFit/>
          </a:bodyPr>
          <a:lstStyle/>
          <a:p>
            <a:pPr algn="r" rtl="1"/>
            <a:r>
              <a:rPr lang="ar-DZ" sz="2400" b="1" dirty="0" smtClean="0">
                <a:solidFill>
                  <a:srgbClr val="FF0000"/>
                </a:solidFill>
              </a:rPr>
              <a:t>6-1- </a:t>
            </a:r>
            <a:r>
              <a:rPr lang="ar-SA" sz="2400" b="1" dirty="0" smtClean="0">
                <a:solidFill>
                  <a:srgbClr val="FF0000"/>
                </a:solidFill>
              </a:rPr>
              <a:t>تطور التوتر الكهربائي بين طرفي المكثفة خلال </a:t>
            </a:r>
            <a:r>
              <a:rPr lang="ar-DZ" sz="2400" b="1" dirty="0" smtClean="0">
                <a:solidFill>
                  <a:srgbClr val="FF0000"/>
                </a:solidFill>
              </a:rPr>
              <a:t>تفريغها في ناقل أومي :</a:t>
            </a:r>
            <a:r>
              <a:rPr lang="ar-SA" b="1" dirty="0" smtClean="0">
                <a:solidFill>
                  <a:srgbClr val="FF0000"/>
                </a:solidFill>
              </a:rPr>
              <a:t> </a:t>
            </a:r>
            <a:endParaRPr lang="ar-DZ" b="1" dirty="0" smtClean="0">
              <a:solidFill>
                <a:srgbClr val="FF0000"/>
              </a:solidFill>
            </a:endParaRPr>
          </a:p>
          <a:p>
            <a:pPr marL="457200" indent="-457200" algn="r" rtl="1">
              <a:buAutoNum type="arabic1Minus"/>
            </a:pPr>
            <a:r>
              <a:rPr lang="ar-DZ" sz="2400" b="1" dirty="0" smtClean="0">
                <a:solidFill>
                  <a:srgbClr val="FF0000"/>
                </a:solidFill>
              </a:rPr>
              <a:t>الدراسة التجريبية : </a:t>
            </a:r>
          </a:p>
          <a:p>
            <a:pPr marL="457200" indent="-457200" algn="r" rtl="1"/>
            <a:r>
              <a:rPr lang="ar-SA" sz="2400" b="1" dirty="0" smtClean="0"/>
              <a:t>بواسطة برنامج </a:t>
            </a:r>
            <a:r>
              <a:rPr lang="fr-FR" sz="2400" b="1" dirty="0" smtClean="0"/>
              <a:t>Crocodile clips </a:t>
            </a:r>
            <a:r>
              <a:rPr lang="ar-SA" sz="2400" b="1" dirty="0" smtClean="0"/>
              <a:t>نحقق الدارة الكهربائية المبينة على الشكل:</a:t>
            </a:r>
            <a:endParaRPr lang="fr-FR" sz="2400" b="1"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r>
              <a:rPr lang="ar-SA" sz="2400" b="1" dirty="0" smtClean="0"/>
              <a:t>نتابع تغيرات التوتر الكهربائي بين طرفي</a:t>
            </a:r>
            <a:r>
              <a:rPr lang="ar-DZ" sz="2400" b="1" dirty="0" smtClean="0"/>
              <a:t> </a:t>
            </a:r>
            <a:r>
              <a:rPr lang="ar-SA" sz="2400" b="1" dirty="0" smtClean="0"/>
              <a:t>المكثفة فنحصل على البيان المقابل</a:t>
            </a:r>
            <a:r>
              <a:rPr lang="fr-FR" sz="2400" b="1" dirty="0" smtClean="0"/>
              <a:t>:</a:t>
            </a:r>
          </a:p>
          <a:p>
            <a:pPr algn="r" rtl="1"/>
            <a:endParaRPr lang="fr-FR" sz="2400" dirty="0" smtClean="0"/>
          </a:p>
          <a:p>
            <a:pPr algn="r" rtl="1"/>
            <a:r>
              <a:rPr lang="ar-SA" sz="2400" dirty="0" smtClean="0"/>
              <a:t> </a:t>
            </a:r>
            <a:endParaRPr lang="ar-DZ" sz="2400" b="1" dirty="0" smtClean="0">
              <a:solidFill>
                <a:srgbClr val="FF0000"/>
              </a:solidFill>
            </a:endParaRPr>
          </a:p>
          <a:p>
            <a:pPr algn="r" rtl="1"/>
            <a:endParaRPr lang="fr-FR" dirty="0"/>
          </a:p>
        </p:txBody>
      </p:sp>
      <p:pic>
        <p:nvPicPr>
          <p:cNvPr id="5" name="Image 4"/>
          <p:cNvPicPr/>
          <p:nvPr/>
        </p:nvPicPr>
        <p:blipFill>
          <a:blip r:embed="rId2"/>
          <a:srcRect/>
          <a:stretch>
            <a:fillRect/>
          </a:stretch>
        </p:blipFill>
        <p:spPr bwMode="auto">
          <a:xfrm>
            <a:off x="1571604" y="1785926"/>
            <a:ext cx="5786478" cy="335758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14282" y="285728"/>
            <a:ext cx="8643998" cy="6647974"/>
          </a:xfrm>
          <a:prstGeom prst="rect">
            <a:avLst/>
          </a:prstGeom>
          <a:noFill/>
        </p:spPr>
        <p:txBody>
          <a:bodyPr wrap="square" rtlCol="0">
            <a:spAutoFit/>
          </a:bodyPr>
          <a:lstStyle/>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endParaRPr lang="ar-DZ" sz="2400" dirty="0" smtClean="0"/>
          </a:p>
          <a:p>
            <a:pPr algn="r" rtl="1"/>
            <a:r>
              <a:rPr lang="ar-SA" sz="2400" b="1" dirty="0" smtClean="0"/>
              <a:t>أرسم المماس عند النقطة التي ترتيبها </a:t>
            </a:r>
            <a:r>
              <a:rPr lang="fr-FR" sz="2400" b="1" dirty="0" smtClean="0"/>
              <a:t>u</a:t>
            </a:r>
            <a:r>
              <a:rPr lang="fr-FR" sz="2400" b="1" baseline="-25000" dirty="0" smtClean="0"/>
              <a:t>C</a:t>
            </a:r>
            <a:r>
              <a:rPr lang="fr-FR" sz="2400" b="1" dirty="0" smtClean="0"/>
              <a:t>(t = 0) .</a:t>
            </a:r>
            <a:r>
              <a:rPr lang="ar-SA" sz="2400" b="1" dirty="0" smtClean="0"/>
              <a:t>   </a:t>
            </a:r>
            <a:endParaRPr lang="fr-FR" sz="2400" b="1" dirty="0" smtClean="0"/>
          </a:p>
          <a:p>
            <a:pPr algn="r" rtl="1"/>
            <a:r>
              <a:rPr lang="fr-FR" sz="2400" b="1" dirty="0" smtClean="0"/>
              <a:t> – </a:t>
            </a:r>
            <a:r>
              <a:rPr lang="ar-SA" sz="2400" b="1" dirty="0" smtClean="0"/>
              <a:t>نسمي فاصلة نقطة تقاطع المماس مع المستقيم</a:t>
            </a:r>
            <a:endParaRPr lang="fr-FR" sz="2400" b="1" dirty="0" smtClean="0"/>
          </a:p>
          <a:p>
            <a:pPr algn="r" rtl="1"/>
            <a:r>
              <a:rPr lang="ar-SA" sz="2400" b="1" dirty="0" smtClean="0"/>
              <a:t> الذي معادلته </a:t>
            </a:r>
            <a:r>
              <a:rPr lang="fr-FR" sz="2400" b="1" dirty="0" smtClean="0"/>
              <a:t>u</a:t>
            </a:r>
            <a:r>
              <a:rPr lang="fr-FR" sz="2400" b="1" baseline="-25000" dirty="0" smtClean="0"/>
              <a:t>C</a:t>
            </a:r>
            <a:r>
              <a:rPr lang="fr-FR" sz="2400" b="1" dirty="0" smtClean="0"/>
              <a:t> = 0 V</a:t>
            </a:r>
            <a:r>
              <a:rPr lang="ar-SA" sz="2400" b="1" dirty="0" smtClean="0"/>
              <a:t>   ثابت الزمن و نرمز لها </a:t>
            </a:r>
            <a:endParaRPr lang="fr-FR" sz="2400" b="1" dirty="0" smtClean="0"/>
          </a:p>
          <a:p>
            <a:pPr algn="r" rtl="1"/>
            <a:r>
              <a:rPr lang="ar-SA" sz="2400" b="1" dirty="0" smtClean="0"/>
              <a:t>بالرمز: (τ) . حدد هذه الفاصلة.    </a:t>
            </a:r>
            <a:endParaRPr lang="fr-FR" sz="2400" b="1" dirty="0" smtClean="0"/>
          </a:p>
          <a:p>
            <a:pPr algn="r" rtl="1"/>
            <a:r>
              <a:rPr lang="ar-SA" sz="2400" b="1" dirty="0" smtClean="0"/>
              <a:t>- قارن هذه الفاصلة مع الجداء  </a:t>
            </a:r>
            <a:r>
              <a:rPr lang="fr-FR" sz="2400" b="1" dirty="0" smtClean="0"/>
              <a:t>RC</a:t>
            </a:r>
            <a:r>
              <a:rPr lang="ar-SA" sz="2400" b="1" dirty="0" smtClean="0"/>
              <a:t>.  </a:t>
            </a:r>
            <a:endParaRPr lang="fr-FR" sz="2400" b="1" dirty="0" smtClean="0"/>
          </a:p>
          <a:p>
            <a:pPr algn="r" rtl="1"/>
            <a:endParaRPr lang="fr-FR" dirty="0"/>
          </a:p>
        </p:txBody>
      </p:sp>
      <p:pic>
        <p:nvPicPr>
          <p:cNvPr id="3075" name="Picture 3"/>
          <p:cNvPicPr>
            <a:picLocks noChangeAspect="1" noChangeArrowheads="1"/>
          </p:cNvPicPr>
          <p:nvPr/>
        </p:nvPicPr>
        <p:blipFill>
          <a:blip r:embed="rId2"/>
          <a:srcRect/>
          <a:stretch>
            <a:fillRect/>
          </a:stretch>
        </p:blipFill>
        <p:spPr bwMode="auto">
          <a:xfrm>
            <a:off x="1857356" y="642918"/>
            <a:ext cx="5643589" cy="385764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85728"/>
            <a:ext cx="8858280" cy="6647974"/>
          </a:xfrm>
          <a:prstGeom prst="rect">
            <a:avLst/>
          </a:prstGeom>
          <a:noFill/>
        </p:spPr>
        <p:txBody>
          <a:bodyPr wrap="square" rtlCol="0">
            <a:spAutoFit/>
          </a:bodyPr>
          <a:lstStyle/>
          <a:p>
            <a:pPr algn="r" rtl="1"/>
            <a:r>
              <a:rPr lang="ar-SA" sz="2400" b="1" dirty="0" smtClean="0">
                <a:solidFill>
                  <a:srgbClr val="FF0000"/>
                </a:solidFill>
              </a:rPr>
              <a:t>تحليل النشاط</a:t>
            </a:r>
            <a:r>
              <a:rPr lang="fr-FR" sz="2400" b="1" dirty="0" smtClean="0">
                <a:solidFill>
                  <a:srgbClr val="FF0000"/>
                </a:solidFill>
              </a:rPr>
              <a:t>:</a:t>
            </a:r>
          </a:p>
          <a:p>
            <a:pPr lvl="0" algn="r" rtl="1"/>
            <a:r>
              <a:rPr lang="ar-SA" sz="2400" b="1" dirty="0" smtClean="0"/>
              <a:t>رسم البيان : أنظر الشكل المقابل. </a:t>
            </a:r>
            <a:endParaRPr lang="ar-DZ" sz="2400" b="1" dirty="0" smtClean="0"/>
          </a:p>
          <a:p>
            <a:pPr lvl="0" algn="r" rtl="1"/>
            <a:endParaRPr lang="ar-DZ" sz="2400" dirty="0" smtClean="0"/>
          </a:p>
          <a:p>
            <a:pPr lvl="0" algn="r" rtl="1"/>
            <a:endParaRPr lang="ar-DZ" sz="2400" dirty="0" smtClean="0"/>
          </a:p>
          <a:p>
            <a:pPr lvl="0" algn="r" rtl="1"/>
            <a:endParaRPr lang="ar-DZ" sz="2400" dirty="0" smtClean="0"/>
          </a:p>
          <a:p>
            <a:pPr lvl="0" algn="r" rtl="1"/>
            <a:endParaRPr lang="ar-DZ" sz="2400" dirty="0" smtClean="0"/>
          </a:p>
          <a:p>
            <a:pPr lvl="0" algn="r" rtl="1"/>
            <a:endParaRPr lang="ar-DZ" sz="2400" dirty="0" smtClean="0"/>
          </a:p>
          <a:p>
            <a:pPr lvl="0" algn="r" rtl="1"/>
            <a:endParaRPr lang="ar-DZ" sz="2400" dirty="0" smtClean="0"/>
          </a:p>
          <a:p>
            <a:pPr lvl="0" algn="r" rtl="1"/>
            <a:endParaRPr lang="ar-DZ" sz="2400" dirty="0" smtClean="0"/>
          </a:p>
          <a:p>
            <a:pPr lvl="0" algn="r" rtl="1"/>
            <a:endParaRPr lang="ar-DZ" sz="2400" dirty="0" smtClean="0"/>
          </a:p>
          <a:p>
            <a:pPr lvl="0" algn="r" rtl="1"/>
            <a:endParaRPr lang="ar-DZ" sz="2400" dirty="0" smtClean="0"/>
          </a:p>
          <a:p>
            <a:pPr lvl="0" algn="r" rtl="1"/>
            <a:endParaRPr lang="fr-FR" sz="2400" dirty="0" smtClean="0"/>
          </a:p>
          <a:p>
            <a:pPr algn="r" rtl="1"/>
            <a:r>
              <a:rPr lang="ar-SA" sz="2400" dirty="0" smtClean="0"/>
              <a:t> </a:t>
            </a:r>
            <a:endParaRPr lang="fr-FR" sz="2400" dirty="0" smtClean="0"/>
          </a:p>
          <a:p>
            <a:pPr algn="r" rtl="1"/>
            <a:r>
              <a:rPr lang="ar-SA" sz="2400" dirty="0" smtClean="0"/>
              <a:t>*</a:t>
            </a:r>
            <a:r>
              <a:rPr lang="ar-SA" sz="2400" b="1" dirty="0" smtClean="0"/>
              <a:t> فاصلة نقطة تقاطع المماس مع المستقيم الذي معادلته  </a:t>
            </a:r>
            <a:r>
              <a:rPr lang="fr-FR" sz="2400" b="1" dirty="0" smtClean="0"/>
              <a:t>u</a:t>
            </a:r>
            <a:r>
              <a:rPr lang="fr-FR" sz="2400" b="1" baseline="-25000" dirty="0" smtClean="0"/>
              <a:t>C</a:t>
            </a:r>
            <a:r>
              <a:rPr lang="fr-FR" sz="2400" b="1" dirty="0" smtClean="0"/>
              <a:t> = 0V </a:t>
            </a:r>
            <a:r>
              <a:rPr lang="ar-SA" sz="2400" b="1" dirty="0" smtClean="0"/>
              <a:t> هي: </a:t>
            </a:r>
            <a:r>
              <a:rPr lang="fr-FR" sz="2400" b="1" dirty="0" smtClean="0"/>
              <a:t>:τ = 10 s</a:t>
            </a:r>
            <a:r>
              <a:rPr lang="ar-SA" sz="2400" b="1" dirty="0" smtClean="0"/>
              <a:t> </a:t>
            </a:r>
            <a:endParaRPr lang="fr-FR" sz="2400" b="1" dirty="0" smtClean="0"/>
          </a:p>
          <a:p>
            <a:pPr algn="r" rtl="1"/>
            <a:r>
              <a:rPr lang="fr-FR" sz="2400" b="1" dirty="0" smtClean="0"/>
              <a:t> - </a:t>
            </a:r>
            <a:r>
              <a:rPr lang="ar-SA" sz="2400" b="1" dirty="0" smtClean="0"/>
              <a:t>نقوم بحساب الجداء</a:t>
            </a:r>
            <a:r>
              <a:rPr lang="fr-FR" sz="2400" b="1" dirty="0" smtClean="0"/>
              <a:t>  RC</a:t>
            </a:r>
            <a:r>
              <a:rPr lang="ar-SA" sz="2400" b="1" dirty="0" smtClean="0"/>
              <a:t>.</a:t>
            </a:r>
            <a:endParaRPr lang="fr-FR" sz="2400" b="1" dirty="0" smtClean="0"/>
          </a:p>
          <a:p>
            <a:pPr algn="ctr" rtl="1"/>
            <a:r>
              <a:rPr lang="fr-FR" sz="2400" b="1" dirty="0" smtClean="0"/>
              <a:t>RC=10 S</a:t>
            </a:r>
          </a:p>
          <a:p>
            <a:pPr algn="r" rtl="1"/>
            <a:r>
              <a:rPr lang="ar-SA" sz="2400" b="1" dirty="0" smtClean="0"/>
              <a:t>نلاحظ أن الجداء </a:t>
            </a:r>
            <a:r>
              <a:rPr lang="fr-FR" sz="2400" b="1" dirty="0" smtClean="0"/>
              <a:t> RC </a:t>
            </a:r>
            <a:r>
              <a:rPr lang="ar-SA" sz="2400" b="1" dirty="0" smtClean="0"/>
              <a:t>يساوي ثابت الزمن(τ) </a:t>
            </a:r>
            <a:endParaRPr lang="fr-FR" sz="2400" b="1" dirty="0" smtClean="0"/>
          </a:p>
          <a:p>
            <a:pPr algn="r" rtl="1"/>
            <a:endParaRPr lang="fr-FR" dirty="0"/>
          </a:p>
        </p:txBody>
      </p:sp>
      <p:pic>
        <p:nvPicPr>
          <p:cNvPr id="5" name="Image 4"/>
          <p:cNvPicPr/>
          <p:nvPr/>
        </p:nvPicPr>
        <p:blipFill>
          <a:blip r:embed="rId2"/>
          <a:srcRect/>
          <a:stretch>
            <a:fillRect/>
          </a:stretch>
        </p:blipFill>
        <p:spPr bwMode="auto">
          <a:xfrm>
            <a:off x="2000232" y="1214422"/>
            <a:ext cx="5144437" cy="38004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357166"/>
            <a:ext cx="8643998" cy="6924973"/>
          </a:xfrm>
          <a:prstGeom prst="rect">
            <a:avLst/>
          </a:prstGeom>
          <a:noFill/>
        </p:spPr>
        <p:txBody>
          <a:bodyPr wrap="square" rtlCol="0">
            <a:spAutoFit/>
          </a:bodyPr>
          <a:lstStyle/>
          <a:p>
            <a:pPr algn="r"/>
            <a:r>
              <a:rPr lang="fr-FR" sz="3600" b="1" dirty="0" smtClean="0"/>
              <a:t>   </a:t>
            </a:r>
            <a:r>
              <a:rPr lang="ar-DZ" sz="3600" b="1" dirty="0" smtClean="0">
                <a:solidFill>
                  <a:srgbClr val="FF0000"/>
                </a:solidFill>
              </a:rPr>
              <a:t> :</a:t>
            </a:r>
            <a:r>
              <a:rPr lang="fr-FR" sz="3600" b="1" dirty="0" smtClean="0">
                <a:solidFill>
                  <a:srgbClr val="FF0000"/>
                </a:solidFill>
              </a:rPr>
              <a:t>R-C </a:t>
            </a:r>
            <a:r>
              <a:rPr lang="ar-DZ" sz="3600" b="1" dirty="0" smtClean="0">
                <a:solidFill>
                  <a:srgbClr val="FF0000"/>
                </a:solidFill>
              </a:rPr>
              <a:t>- المكثفات و ثنائي القطب</a:t>
            </a:r>
            <a:r>
              <a:rPr lang="fr-FR" sz="3600" b="1" dirty="0" smtClean="0">
                <a:solidFill>
                  <a:srgbClr val="FF0000"/>
                </a:solidFill>
              </a:rPr>
              <a:t> I</a:t>
            </a:r>
            <a:endParaRPr lang="ar-DZ" sz="3600" b="1" dirty="0" smtClean="0">
              <a:solidFill>
                <a:srgbClr val="FF0000"/>
              </a:solidFill>
            </a:endParaRPr>
          </a:p>
          <a:p>
            <a:pPr algn="r"/>
            <a:r>
              <a:rPr lang="ar-DZ" sz="2400" b="1" dirty="0" smtClean="0">
                <a:solidFill>
                  <a:srgbClr val="FF0000"/>
                </a:solidFill>
              </a:rPr>
              <a:t>1- وصف المكثفة : </a:t>
            </a:r>
          </a:p>
          <a:p>
            <a:pPr algn="r"/>
            <a:r>
              <a:rPr lang="ar-DZ" sz="2400" b="1" dirty="0" smtClean="0">
                <a:solidFill>
                  <a:srgbClr val="FF0000"/>
                </a:solidFill>
              </a:rPr>
              <a:t>                     </a:t>
            </a:r>
            <a:r>
              <a:rPr lang="ar-DZ" sz="2400" b="1" dirty="0" smtClean="0"/>
              <a:t>هي عنصر ثنائي قطب قادر على تخزين شحنة كهربائية بين طرفيها تتكون من ناقلين كهربائيين يدعى كل منهما لبوس المكثفة تفصل بينهما مادة </a:t>
            </a:r>
            <a:endParaRPr lang="fr-FR" sz="2400" b="1" dirty="0" smtClean="0"/>
          </a:p>
          <a:p>
            <a:pPr algn="r" rtl="1"/>
            <a:r>
              <a:rPr lang="ar-DZ" sz="2400" b="1" dirty="0" smtClean="0"/>
              <a:t>عازلة (هواء ، شمع ، برافين .....).</a:t>
            </a:r>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r>
              <a:rPr lang="ar-DZ" sz="2400" b="1" dirty="0" smtClean="0">
                <a:solidFill>
                  <a:srgbClr val="00B050"/>
                </a:solidFill>
              </a:rPr>
              <a:t>رمزها الإصطلاحي : </a:t>
            </a:r>
          </a:p>
          <a:p>
            <a:pPr algn="r" rtl="1"/>
            <a:endParaRPr lang="ar-DZ" sz="2400" b="1" dirty="0" smtClean="0"/>
          </a:p>
          <a:p>
            <a:pPr algn="r" rtl="1"/>
            <a:endParaRPr lang="ar-DZ" sz="2400" b="1" dirty="0" smtClean="0"/>
          </a:p>
          <a:p>
            <a:pPr algn="r" rtl="1"/>
            <a:endParaRPr lang="ar-DZ" sz="2400" b="1" dirty="0" smtClean="0"/>
          </a:p>
          <a:p>
            <a:pPr algn="r"/>
            <a:r>
              <a:rPr lang="ar-DZ" sz="2400" b="1" dirty="0" smtClean="0">
                <a:solidFill>
                  <a:srgbClr val="FF0000"/>
                </a:solidFill>
              </a:rPr>
              <a:t> </a:t>
            </a:r>
            <a:endParaRPr lang="fr-FR" sz="2400" b="1" dirty="0">
              <a:solidFill>
                <a:srgbClr val="FF0000"/>
              </a:solidFill>
            </a:endParaRPr>
          </a:p>
        </p:txBody>
      </p:sp>
      <p:pic>
        <p:nvPicPr>
          <p:cNvPr id="1026" name="Picture 2"/>
          <p:cNvPicPr>
            <a:picLocks noChangeAspect="1" noChangeArrowheads="1"/>
          </p:cNvPicPr>
          <p:nvPr/>
        </p:nvPicPr>
        <p:blipFill>
          <a:blip r:embed="rId2"/>
          <a:srcRect/>
          <a:stretch>
            <a:fillRect/>
          </a:stretch>
        </p:blipFill>
        <p:spPr bwMode="auto">
          <a:xfrm>
            <a:off x="3487441" y="2643182"/>
            <a:ext cx="2727633" cy="250033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708144" y="5643578"/>
            <a:ext cx="3235450"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285728"/>
            <a:ext cx="8715436" cy="707886"/>
          </a:xfrm>
          <a:prstGeom prst="rect">
            <a:avLst/>
          </a:prstGeom>
          <a:noFill/>
        </p:spPr>
        <p:txBody>
          <a:bodyPr wrap="square" rtlCol="0">
            <a:spAutoFit/>
          </a:bodyPr>
          <a:lstStyle/>
          <a:p>
            <a:pPr algn="r" rtl="1"/>
            <a:r>
              <a:rPr lang="ar-DZ" sz="2000" b="1" dirty="0" smtClean="0">
                <a:solidFill>
                  <a:srgbClr val="FF0000"/>
                </a:solidFill>
              </a:rPr>
              <a:t>ب – الدراسة النظرية :</a:t>
            </a:r>
          </a:p>
          <a:p>
            <a:pPr algn="r" rtl="1"/>
            <a:endParaRPr lang="fr-FR" sz="2000" b="1" dirty="0">
              <a:solidFill>
                <a:srgbClr val="FF0000"/>
              </a:solidFill>
            </a:endParaRPr>
          </a:p>
        </p:txBody>
      </p:sp>
      <p:pic>
        <p:nvPicPr>
          <p:cNvPr id="4098" name="Picture 2"/>
          <p:cNvPicPr>
            <a:picLocks noChangeAspect="1" noChangeArrowheads="1"/>
          </p:cNvPicPr>
          <p:nvPr/>
        </p:nvPicPr>
        <p:blipFill>
          <a:blip r:embed="rId2"/>
          <a:srcRect/>
          <a:stretch>
            <a:fillRect/>
          </a:stretch>
        </p:blipFill>
        <p:spPr bwMode="auto">
          <a:xfrm>
            <a:off x="571472" y="714356"/>
            <a:ext cx="8308358" cy="223838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28596" y="3286124"/>
            <a:ext cx="8150196" cy="31337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06" y="285728"/>
            <a:ext cx="9001156" cy="4524315"/>
          </a:xfrm>
          <a:prstGeom prst="rect">
            <a:avLst/>
          </a:prstGeom>
          <a:noFill/>
        </p:spPr>
        <p:txBody>
          <a:bodyPr wrap="square" rtlCol="0">
            <a:spAutoFit/>
          </a:bodyPr>
          <a:lstStyle/>
          <a:p>
            <a:pPr algn="r" rtl="1"/>
            <a:r>
              <a:rPr lang="ar-DZ" sz="2400" b="1" dirty="0" smtClean="0">
                <a:solidFill>
                  <a:srgbClr val="FF0000"/>
                </a:solidFill>
              </a:rPr>
              <a:t>7- الطاقة المخزنة في المكثفة :</a:t>
            </a:r>
          </a:p>
          <a:p>
            <a:pPr algn="r" rtl="1"/>
            <a:r>
              <a:rPr lang="ar-SA" sz="2400" b="1" dirty="0" smtClean="0"/>
              <a:t>نحقق باستعمال برنامج </a:t>
            </a:r>
            <a:r>
              <a:rPr lang="fr-FR" sz="2400" b="1" dirty="0" smtClean="0"/>
              <a:t>Crocodile Clips </a:t>
            </a:r>
            <a:r>
              <a:rPr lang="ar-SA" sz="2400" b="1" dirty="0" smtClean="0"/>
              <a:t>الدارة</a:t>
            </a:r>
            <a:endParaRPr lang="fr-FR" sz="2400" b="1" dirty="0" smtClean="0"/>
          </a:p>
          <a:p>
            <a:pPr algn="r" rtl="1"/>
            <a:r>
              <a:rPr lang="fr-FR" sz="2400" b="1" dirty="0" smtClean="0"/>
              <a:t> </a:t>
            </a:r>
            <a:r>
              <a:rPr lang="ar-SA" sz="2400" b="1" dirty="0" smtClean="0"/>
              <a:t>الكهربائية المبينة على الشكل: </a:t>
            </a:r>
            <a:endParaRPr lang="fr-FR" sz="2400" b="1" dirty="0" smtClean="0"/>
          </a:p>
          <a:p>
            <a:pPr algn="r" rtl="1"/>
            <a:r>
              <a:rPr lang="ar-SA" sz="2400" b="1" dirty="0" smtClean="0"/>
              <a:t>نضع القاطعة في الوضع</a:t>
            </a:r>
            <a:r>
              <a:rPr lang="fr-FR" sz="2400" b="1" dirty="0" smtClean="0"/>
              <a:t> ( 1) </a:t>
            </a:r>
            <a:r>
              <a:rPr lang="ar-SA" sz="2400" b="1" dirty="0" smtClean="0"/>
              <a:t>لكي</a:t>
            </a:r>
            <a:endParaRPr lang="fr-FR" sz="2400" b="1" dirty="0" smtClean="0"/>
          </a:p>
          <a:p>
            <a:pPr algn="r" rtl="1"/>
            <a:r>
              <a:rPr lang="ar-SA" sz="2400" b="1" dirty="0" smtClean="0"/>
              <a:t> تشحن المكثفة</a:t>
            </a:r>
            <a:r>
              <a:rPr lang="ar-LB" sz="2400" b="1" dirty="0" smtClean="0"/>
              <a:t>،  </a:t>
            </a:r>
            <a:r>
              <a:rPr lang="ar-SA" sz="2400" b="1" dirty="0" smtClean="0"/>
              <a:t>ننتظر حتى تصبح</a:t>
            </a:r>
            <a:endParaRPr lang="fr-FR" sz="2400" b="1" dirty="0" smtClean="0"/>
          </a:p>
          <a:p>
            <a:pPr algn="r" rtl="1"/>
            <a:r>
              <a:rPr lang="ar-SA" sz="2400" b="1" dirty="0" smtClean="0"/>
              <a:t> قيمة التوتر</a:t>
            </a:r>
            <a:r>
              <a:rPr lang="fr-FR" sz="2400" b="1" dirty="0" smtClean="0"/>
              <a:t>u</a:t>
            </a:r>
            <a:r>
              <a:rPr lang="fr-FR" sz="2400" b="1" baseline="-25000" dirty="0" smtClean="0"/>
              <a:t>C  </a:t>
            </a:r>
            <a:r>
              <a:rPr lang="ar-SA" sz="2400" b="1" dirty="0" smtClean="0"/>
              <a:t> بين</a:t>
            </a:r>
            <a:endParaRPr lang="fr-FR" sz="2400" b="1" dirty="0" smtClean="0"/>
          </a:p>
          <a:p>
            <a:pPr algn="r" rtl="1"/>
            <a:r>
              <a:rPr lang="ar-SA" sz="2400" b="1" dirty="0" smtClean="0"/>
              <a:t> طرفي المكثفة تساوي </a:t>
            </a:r>
            <a:r>
              <a:rPr lang="fr-FR" sz="2400" b="1" dirty="0" smtClean="0"/>
              <a:t>E :</a:t>
            </a:r>
          </a:p>
          <a:p>
            <a:pPr algn="r" rtl="1"/>
            <a:r>
              <a:rPr lang="fr-FR" sz="2400" b="1" dirty="0" smtClean="0"/>
              <a:t>– 1</a:t>
            </a:r>
            <a:r>
              <a:rPr lang="ar-SA" sz="2400" b="1" dirty="0" smtClean="0"/>
              <a:t> ضع  القاطعة في الوضع</a:t>
            </a:r>
            <a:r>
              <a:rPr lang="fr-FR" sz="2400" b="1" dirty="0" smtClean="0"/>
              <a:t> </a:t>
            </a:r>
            <a:endParaRPr lang="ar-DZ" sz="2400" b="1" dirty="0" smtClean="0"/>
          </a:p>
          <a:p>
            <a:pPr algn="r" rtl="1"/>
            <a:r>
              <a:rPr lang="fr-FR" sz="2400" b="1" dirty="0" smtClean="0"/>
              <a:t>( 2) </a:t>
            </a:r>
            <a:r>
              <a:rPr lang="ar-SA" sz="2400" b="1" dirty="0" smtClean="0"/>
              <a:t>و لاحظ المصباح</a:t>
            </a:r>
            <a:endParaRPr lang="fr-FR" sz="2400" b="1" dirty="0" smtClean="0"/>
          </a:p>
          <a:p>
            <a:pPr algn="r" rtl="1"/>
            <a:r>
              <a:rPr lang="ar-SA" sz="2400" b="1" dirty="0" smtClean="0"/>
              <a:t> الموصل بين طرفي المكثفة</a:t>
            </a:r>
            <a:r>
              <a:rPr lang="fr-FR" sz="2400" b="1" dirty="0" smtClean="0"/>
              <a:t>.</a:t>
            </a:r>
          </a:p>
          <a:p>
            <a:pPr algn="r" rtl="1"/>
            <a:r>
              <a:rPr lang="fr-FR" sz="2400" b="1" dirty="0" smtClean="0"/>
              <a:t>  -2</a:t>
            </a:r>
            <a:r>
              <a:rPr lang="ar-SA" sz="2400" b="1" dirty="0" smtClean="0"/>
              <a:t>كيف تفسر ما تشاهده ؟</a:t>
            </a:r>
            <a:endParaRPr lang="fr-FR" sz="2400" b="1" dirty="0" smtClean="0"/>
          </a:p>
          <a:p>
            <a:pPr algn="r" rtl="1"/>
            <a:endParaRPr lang="fr-FR" sz="2400" b="1" dirty="0">
              <a:solidFill>
                <a:srgbClr val="FF0000"/>
              </a:solidFill>
            </a:endParaRPr>
          </a:p>
        </p:txBody>
      </p:sp>
      <p:pic>
        <p:nvPicPr>
          <p:cNvPr id="5" name="Image 4"/>
          <p:cNvPicPr/>
          <p:nvPr/>
        </p:nvPicPr>
        <p:blipFill>
          <a:blip r:embed="rId2"/>
          <a:srcRect/>
          <a:stretch>
            <a:fillRect/>
          </a:stretch>
        </p:blipFill>
        <p:spPr bwMode="auto">
          <a:xfrm>
            <a:off x="285720" y="1643050"/>
            <a:ext cx="5000660" cy="421484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14282" y="285728"/>
            <a:ext cx="8643998" cy="6370975"/>
          </a:xfrm>
          <a:prstGeom prst="rect">
            <a:avLst/>
          </a:prstGeom>
          <a:noFill/>
        </p:spPr>
        <p:txBody>
          <a:bodyPr wrap="square" rtlCol="0">
            <a:spAutoFit/>
          </a:bodyPr>
          <a:lstStyle/>
          <a:p>
            <a:pPr algn="r" rtl="1"/>
            <a:r>
              <a:rPr lang="ar-SA" sz="2400" b="1" dirty="0" smtClean="0">
                <a:solidFill>
                  <a:srgbClr val="FF0000"/>
                </a:solidFill>
              </a:rPr>
              <a:t>تحليـــل النشــــاط</a:t>
            </a:r>
            <a:r>
              <a:rPr lang="fr-FR" sz="2400" b="1" dirty="0" smtClean="0">
                <a:solidFill>
                  <a:srgbClr val="FF0000"/>
                </a:solidFill>
              </a:rPr>
              <a:t>:</a:t>
            </a:r>
          </a:p>
          <a:p>
            <a:pPr algn="r" rtl="1"/>
            <a:r>
              <a:rPr lang="fr-FR" sz="2400" b="1" dirty="0" smtClean="0"/>
              <a:t> - </a:t>
            </a:r>
            <a:r>
              <a:rPr lang="ar-DZ" sz="2400" b="1" dirty="0" smtClean="0"/>
              <a:t>1</a:t>
            </a:r>
            <a:r>
              <a:rPr lang="fr-FR" sz="2400" b="1" dirty="0" smtClean="0"/>
              <a:t>  </a:t>
            </a:r>
            <a:r>
              <a:rPr lang="ar-SA" sz="2400" b="1" dirty="0" smtClean="0"/>
              <a:t>عند وضع القاطعة في الوضع</a:t>
            </a:r>
            <a:r>
              <a:rPr lang="fr-FR" sz="2400" b="1" dirty="0" smtClean="0"/>
              <a:t> ( 2) </a:t>
            </a:r>
            <a:r>
              <a:rPr lang="ar-SA" sz="2400" b="1" dirty="0" smtClean="0"/>
              <a:t>نلاحظ اشتعال المصباح لفترة زمنية ثم ينطفئ، في نفس الوقت المكثفة تفرغ و التوتر بين طرفيها يتناقص</a:t>
            </a:r>
            <a:r>
              <a:rPr lang="fr-FR" sz="2400" b="1" dirty="0" smtClean="0"/>
              <a:t>.</a:t>
            </a:r>
          </a:p>
          <a:p>
            <a:pPr algn="r" rtl="1"/>
            <a:r>
              <a:rPr lang="ar-DZ" sz="2400" b="1" dirty="0" smtClean="0"/>
              <a:t>2- نفسر ذلك بأن المكثفة خزنت طاقة أثناء شحنها على شكل طاقة كهربائية، ويظهر ذالك في اشتعال المصباح، وتفقذ هذه الطاقة على شكل طاقة حرارية وضوئية، وعندما تفرغ المكثفة كليا ينطفئ المصباح. </a:t>
            </a:r>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fr-FR" sz="2400" b="1" dirty="0" smtClean="0"/>
          </a:p>
        </p:txBody>
      </p:sp>
      <p:pic>
        <p:nvPicPr>
          <p:cNvPr id="7" name="Image 6"/>
          <p:cNvPicPr/>
          <p:nvPr/>
        </p:nvPicPr>
        <p:blipFill>
          <a:blip r:embed="rId2"/>
          <a:srcRect/>
          <a:stretch>
            <a:fillRect/>
          </a:stretch>
        </p:blipFill>
        <p:spPr bwMode="auto">
          <a:xfrm>
            <a:off x="214282" y="2285992"/>
            <a:ext cx="4643470" cy="2928958"/>
          </a:xfrm>
          <a:prstGeom prst="rect">
            <a:avLst/>
          </a:prstGeom>
          <a:noFill/>
          <a:ln w="9525">
            <a:noFill/>
            <a:miter lim="800000"/>
            <a:headEnd/>
            <a:tailEnd/>
          </a:ln>
        </p:spPr>
      </p:pic>
      <p:pic>
        <p:nvPicPr>
          <p:cNvPr id="5122" name="Picture 2"/>
          <p:cNvPicPr>
            <a:picLocks noChangeAspect="1" noChangeArrowheads="1"/>
          </p:cNvPicPr>
          <p:nvPr/>
        </p:nvPicPr>
        <p:blipFill>
          <a:blip r:embed="rId3"/>
          <a:srcRect/>
          <a:stretch>
            <a:fillRect/>
          </a:stretch>
        </p:blipFill>
        <p:spPr bwMode="auto">
          <a:xfrm>
            <a:off x="928662" y="5429264"/>
            <a:ext cx="7603862" cy="116205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117693"/>
            <a:ext cx="8786874" cy="6740307"/>
          </a:xfrm>
          <a:prstGeom prst="rect">
            <a:avLst/>
          </a:prstGeom>
          <a:solidFill>
            <a:schemeClr val="bg1"/>
          </a:solidFill>
          <a:ln>
            <a:solidFill>
              <a:schemeClr val="accent1"/>
            </a:solidFill>
          </a:ln>
        </p:spPr>
        <p:txBody>
          <a:bodyPr wrap="square" rtlCol="0">
            <a:spAutoFit/>
          </a:bodyPr>
          <a:lstStyle/>
          <a:p>
            <a:pPr algn="r" rtl="1"/>
            <a:r>
              <a:rPr lang="ar-DZ" b="1" dirty="0" smtClean="0">
                <a:solidFill>
                  <a:srgbClr val="FF0000"/>
                </a:solidFill>
              </a:rPr>
              <a:t> </a:t>
            </a:r>
            <a:r>
              <a:rPr lang="fr-FR" sz="3600" b="1" dirty="0" smtClean="0">
                <a:solidFill>
                  <a:srgbClr val="FF0000"/>
                </a:solidFill>
              </a:rPr>
              <a:t>II</a:t>
            </a:r>
            <a:r>
              <a:rPr lang="ar-DZ" sz="3600" b="1" dirty="0" smtClean="0">
                <a:solidFill>
                  <a:srgbClr val="FF0000"/>
                </a:solidFill>
              </a:rPr>
              <a:t>- الوشائع و ثنائي القطب </a:t>
            </a:r>
            <a:r>
              <a:rPr lang="fr-FR" sz="3600" b="1" dirty="0" smtClean="0">
                <a:solidFill>
                  <a:srgbClr val="FF0000"/>
                </a:solidFill>
              </a:rPr>
              <a:t>RL</a:t>
            </a:r>
            <a:r>
              <a:rPr lang="ar-DZ" sz="3600" b="1" dirty="0" smtClean="0">
                <a:solidFill>
                  <a:srgbClr val="FF0000"/>
                </a:solidFill>
              </a:rPr>
              <a:t> :</a:t>
            </a:r>
          </a:p>
          <a:p>
            <a:pPr algn="r" rtl="1"/>
            <a:r>
              <a:rPr lang="ar-DZ" sz="2400" b="1" dirty="0" smtClean="0">
                <a:solidFill>
                  <a:srgbClr val="FF0000"/>
                </a:solidFill>
              </a:rPr>
              <a:t>1- تعريف الوشيعة : </a:t>
            </a:r>
          </a:p>
          <a:p>
            <a:pPr algn="r" rtl="1"/>
            <a:r>
              <a:rPr lang="ar-DZ" sz="3600" b="1" dirty="0" smtClean="0">
                <a:solidFill>
                  <a:srgbClr val="FF0000"/>
                </a:solidFill>
              </a:rPr>
              <a:t> </a:t>
            </a:r>
            <a:r>
              <a:rPr lang="ar-SA" sz="2400" b="1" dirty="0" smtClean="0"/>
              <a:t>-  الوشيعة ثنائي قطب يتكون من سلك معدني غير قابل للتمغنط.  </a:t>
            </a:r>
            <a:endParaRPr lang="fr-FR" sz="2400" b="1" dirty="0" smtClean="0"/>
          </a:p>
          <a:p>
            <a:pPr algn="r" rtl="1"/>
            <a:r>
              <a:rPr lang="ar-SA" sz="2400" b="1" dirty="0" smtClean="0"/>
              <a:t> ملفوف بشكل حلزوني أو مسطح، وتكون هذه اللفات غير متصلة</a:t>
            </a:r>
            <a:endParaRPr lang="ar-DZ" sz="2400" b="1" dirty="0" smtClean="0"/>
          </a:p>
          <a:p>
            <a:pPr algn="r" rtl="1"/>
            <a:r>
              <a:rPr lang="ar-SA" sz="2400" b="1" dirty="0" smtClean="0"/>
              <a:t> فيما بينها لكونها مطلية ب</a:t>
            </a:r>
            <a:r>
              <a:rPr lang="ar-DZ" sz="2400" b="1" dirty="0" smtClean="0"/>
              <a:t>ـ</a:t>
            </a:r>
            <a:r>
              <a:rPr lang="ar-SA" sz="2400" b="1" dirty="0" smtClean="0"/>
              <a:t> ( عازل كهربائي).</a:t>
            </a:r>
            <a:endParaRPr lang="ar-DZ" sz="2400" b="1" dirty="0" smtClean="0"/>
          </a:p>
          <a:p>
            <a:pPr algn="r" rtl="1"/>
            <a:r>
              <a:rPr lang="ar-DZ" sz="2400" b="1" dirty="0" smtClean="0"/>
              <a:t>- </a:t>
            </a:r>
            <a:r>
              <a:rPr lang="ar-SA" sz="2400" b="1" dirty="0" smtClean="0">
                <a:solidFill>
                  <a:srgbClr val="00B050"/>
                </a:solidFill>
              </a:rPr>
              <a:t>رمز الوشيعة:</a:t>
            </a:r>
            <a:endParaRPr lang="ar-DZ" sz="2400" b="1" dirty="0" smtClean="0">
              <a:solidFill>
                <a:srgbClr val="00B050"/>
              </a:solidFill>
            </a:endParaRPr>
          </a:p>
          <a:p>
            <a:pPr algn="r" rtl="1"/>
            <a:r>
              <a:rPr lang="ar-SA" sz="2400" b="1" dirty="0" smtClean="0"/>
              <a:t>لتمثيل الوشيعة نستعمل أحد الرمزين الممثلين في الشكلين التاليين:</a:t>
            </a:r>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r>
              <a:rPr lang="ar-DZ" sz="2400" b="1" dirty="0" smtClean="0"/>
              <a:t>  </a:t>
            </a:r>
            <a:r>
              <a:rPr lang="ar-SA" sz="2400" b="1" dirty="0" smtClean="0"/>
              <a:t>حيث </a:t>
            </a:r>
            <a:r>
              <a:rPr lang="fr-FR" sz="2400" b="1" dirty="0" smtClean="0"/>
              <a:t>r</a:t>
            </a:r>
            <a:r>
              <a:rPr lang="ar-SA" sz="2400" b="1" dirty="0" smtClean="0"/>
              <a:t> مقاومة الوشيعة و</a:t>
            </a:r>
            <a:r>
              <a:rPr lang="fr-FR" sz="2400" b="1" dirty="0" smtClean="0"/>
              <a:t>L</a:t>
            </a:r>
            <a:r>
              <a:rPr lang="ar-SA" sz="2400" b="1" dirty="0" smtClean="0"/>
              <a:t> معامل يميز الوشيعة يسمى معامل التحريض الذاتي، وحدته في النظام العالمي للوحدات هي الهنري(</a:t>
            </a:r>
            <a:r>
              <a:rPr lang="fr-FR" sz="2400" b="1" dirty="0" smtClean="0"/>
              <a:t>H</a:t>
            </a:r>
            <a:r>
              <a:rPr lang="ar-SA" sz="2400" b="1" dirty="0" smtClean="0"/>
              <a:t>) </a:t>
            </a:r>
            <a:r>
              <a:rPr lang="fr-FR" sz="2400" b="1" dirty="0" smtClean="0"/>
              <a:t>Henry</a:t>
            </a:r>
            <a:r>
              <a:rPr lang="ar-SA" sz="2400" b="1" dirty="0" smtClean="0"/>
              <a:t>.</a:t>
            </a:r>
            <a:endParaRPr lang="ar-DZ" sz="2400" b="1" dirty="0" smtClean="0"/>
          </a:p>
          <a:p>
            <a:pPr algn="r" rtl="1"/>
            <a:endParaRPr lang="ar-DZ" sz="900" b="1" dirty="0" smtClean="0"/>
          </a:p>
          <a:p>
            <a:pPr algn="r" rtl="1"/>
            <a:r>
              <a:rPr lang="ar-DZ" sz="2400" b="1" dirty="0" smtClean="0"/>
              <a:t> - بالنسبة لوشيعة حلزونية طويلة :</a:t>
            </a:r>
          </a:p>
          <a:p>
            <a:pPr algn="r" rtl="1"/>
            <a:endParaRPr lang="ar-DZ" sz="2400" b="1" dirty="0" smtClean="0"/>
          </a:p>
          <a:p>
            <a:pPr algn="r" rtl="1"/>
            <a:endParaRPr lang="ar-DZ" sz="2400" b="1" dirty="0" smtClean="0"/>
          </a:p>
        </p:txBody>
      </p:sp>
      <p:pic>
        <p:nvPicPr>
          <p:cNvPr id="1026" name="Picture 2"/>
          <p:cNvPicPr>
            <a:picLocks noChangeAspect="1" noChangeArrowheads="1"/>
          </p:cNvPicPr>
          <p:nvPr/>
        </p:nvPicPr>
        <p:blipFill>
          <a:blip r:embed="rId2"/>
          <a:srcRect/>
          <a:stretch>
            <a:fillRect/>
          </a:stretch>
        </p:blipFill>
        <p:spPr bwMode="auto">
          <a:xfrm>
            <a:off x="142844" y="1357298"/>
            <a:ext cx="2111373" cy="1127125"/>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2411275" y="3500438"/>
            <a:ext cx="5089683" cy="78581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42844" y="4929198"/>
            <a:ext cx="2001186" cy="1571612"/>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2214546" y="6000744"/>
            <a:ext cx="657229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38" y="214290"/>
            <a:ext cx="9001156" cy="8094524"/>
          </a:xfrm>
          <a:prstGeom prst="rect">
            <a:avLst/>
          </a:prstGeom>
          <a:noFill/>
        </p:spPr>
        <p:txBody>
          <a:bodyPr wrap="square" rtlCol="0">
            <a:spAutoFit/>
          </a:bodyPr>
          <a:lstStyle/>
          <a:p>
            <a:pPr algn="r" rtl="1"/>
            <a:endParaRPr lang="ar-DZ" sz="2400" b="1" dirty="0" smtClean="0">
              <a:solidFill>
                <a:srgbClr val="FF0000"/>
              </a:solidFill>
            </a:endParaRPr>
          </a:p>
          <a:p>
            <a:pPr algn="r" rtl="1"/>
            <a:endParaRPr lang="ar-DZ" sz="2400" b="1" dirty="0" smtClean="0">
              <a:solidFill>
                <a:srgbClr val="FF0000"/>
              </a:solidFill>
            </a:endParaRPr>
          </a:p>
          <a:p>
            <a:pPr algn="r" rtl="1"/>
            <a:endParaRPr lang="ar-DZ" sz="2400" b="1" dirty="0" smtClean="0">
              <a:solidFill>
                <a:srgbClr val="FF0000"/>
              </a:solidFill>
            </a:endParaRPr>
          </a:p>
          <a:p>
            <a:pPr algn="r" rtl="1"/>
            <a:r>
              <a:rPr lang="ar-DZ" sz="2400" b="1" dirty="0" smtClean="0">
                <a:solidFill>
                  <a:srgbClr val="FF0000"/>
                </a:solidFill>
              </a:rPr>
              <a:t>2- عبارة التوتر بين طرفي وشيعة :</a:t>
            </a:r>
          </a:p>
          <a:p>
            <a:pPr algn="r" rtl="1"/>
            <a:endParaRPr lang="ar-DZ" sz="2400" b="1" dirty="0" smtClean="0"/>
          </a:p>
          <a:p>
            <a:pPr algn="r" rtl="1"/>
            <a:r>
              <a:rPr lang="fr-FR" sz="2800" b="1" dirty="0" smtClean="0">
                <a:solidFill>
                  <a:srgbClr val="00B050"/>
                </a:solidFill>
              </a:rPr>
              <a:t>u</a:t>
            </a:r>
            <a:r>
              <a:rPr lang="fr-FR" sz="2800" b="1" baseline="-25000" dirty="0" smtClean="0">
                <a:solidFill>
                  <a:srgbClr val="00B050"/>
                </a:solidFill>
              </a:rPr>
              <a:t>AB</a:t>
            </a:r>
            <a:r>
              <a:rPr lang="fr-FR" sz="2800" b="1" dirty="0" smtClean="0">
                <a:solidFill>
                  <a:srgbClr val="00B050"/>
                </a:solidFill>
              </a:rPr>
              <a:t> = L.di(t) / dt + ri(t)         </a:t>
            </a:r>
            <a:r>
              <a:rPr lang="ar-DZ" sz="2800" b="1" dirty="0" smtClean="0">
                <a:solidFill>
                  <a:srgbClr val="00B050"/>
                </a:solidFill>
              </a:rPr>
              <a:t>     </a:t>
            </a:r>
            <a:r>
              <a:rPr lang="fr-FR" sz="2800" b="1" dirty="0" smtClean="0">
                <a:solidFill>
                  <a:srgbClr val="00B050"/>
                </a:solidFill>
              </a:rPr>
              <a:t> </a:t>
            </a:r>
            <a:endParaRPr lang="ar-DZ" sz="2800" b="1" dirty="0" smtClean="0">
              <a:solidFill>
                <a:srgbClr val="00B050"/>
              </a:solidFill>
            </a:endParaRPr>
          </a:p>
          <a:p>
            <a:pPr algn="r" rtl="1"/>
            <a:endParaRPr lang="ar-DZ" sz="2400" b="1" dirty="0" smtClean="0"/>
          </a:p>
          <a:p>
            <a:pPr algn="r" rtl="1"/>
            <a:r>
              <a:rPr lang="ar-DZ" sz="2400" b="1" dirty="0" smtClean="0"/>
              <a:t>- </a:t>
            </a:r>
            <a:r>
              <a:rPr lang="ar-SA" sz="2400" b="1" dirty="0" smtClean="0"/>
              <a:t>المقدار</a:t>
            </a:r>
            <a:r>
              <a:rPr lang="ar-DZ" sz="2400" b="1" dirty="0" smtClean="0"/>
              <a:t>       </a:t>
            </a:r>
            <a:r>
              <a:rPr lang="ar-SA" sz="2400" b="1" dirty="0" smtClean="0"/>
              <a:t> </a:t>
            </a:r>
            <a:r>
              <a:rPr lang="ar-DZ" sz="2400" b="1" dirty="0" smtClean="0"/>
              <a:t>  </a:t>
            </a:r>
            <a:r>
              <a:rPr lang="ar-SA" sz="2400" b="1" dirty="0" smtClean="0"/>
              <a:t> يميز تصرف الوشيعة</a:t>
            </a:r>
            <a:r>
              <a:rPr lang="ar-DZ" sz="2400" b="1" dirty="0" smtClean="0"/>
              <a:t> .</a:t>
            </a:r>
          </a:p>
          <a:p>
            <a:pPr algn="r" rtl="1"/>
            <a:endParaRPr lang="ar-DZ" sz="2400" b="1" dirty="0" smtClean="0"/>
          </a:p>
          <a:p>
            <a:pPr algn="r" rtl="1"/>
            <a:r>
              <a:rPr lang="ar-DZ" sz="2400" b="1" dirty="0" smtClean="0"/>
              <a:t>- </a:t>
            </a:r>
            <a:r>
              <a:rPr lang="ar-SA" sz="2400" b="1" dirty="0" smtClean="0"/>
              <a:t>المقدار (</a:t>
            </a:r>
            <a:r>
              <a:rPr lang="fr-FR" sz="2400" b="1" dirty="0" smtClean="0"/>
              <a:t>ri</a:t>
            </a:r>
            <a:r>
              <a:rPr lang="ar-SA" sz="2400" b="1" dirty="0" smtClean="0"/>
              <a:t>) يعود إلى مقاومة السلك الذي تتشكل منه الوشيعة،و في بعض الحالات يهمل هذا المقدار.</a:t>
            </a:r>
            <a:endParaRPr lang="fr-FR" sz="2400" b="1" dirty="0" smtClean="0"/>
          </a:p>
          <a:p>
            <a:pPr algn="r" rtl="1">
              <a:buFontTx/>
              <a:buChar char="-"/>
            </a:pPr>
            <a:r>
              <a:rPr lang="ar-SA" sz="2400" b="1" dirty="0" smtClean="0"/>
              <a:t>إذا أهملنا مقاومة الوشيعة، عبارة التوتر الكهربائي بين طرفي الوشيعة</a:t>
            </a:r>
            <a:r>
              <a:rPr lang="ar-DZ" sz="2400" b="1" dirty="0" smtClean="0"/>
              <a:t> </a:t>
            </a:r>
            <a:r>
              <a:rPr lang="fr-FR" sz="2400" b="1" dirty="0" smtClean="0"/>
              <a:t> :</a:t>
            </a:r>
          </a:p>
          <a:p>
            <a:pPr algn="r" rtl="1"/>
            <a:r>
              <a:rPr lang="ar-DZ" sz="2400" b="1" dirty="0" smtClean="0">
                <a:solidFill>
                  <a:srgbClr val="FF0000"/>
                </a:solidFill>
              </a:rPr>
              <a:t> </a:t>
            </a:r>
          </a:p>
          <a:p>
            <a:pPr algn="r" rtl="1"/>
            <a:endParaRPr lang="fr-FR" sz="2400" b="1" dirty="0" smtClean="0">
              <a:solidFill>
                <a:srgbClr val="FF0000"/>
              </a:solidFill>
            </a:endParaRPr>
          </a:p>
          <a:p>
            <a:pPr algn="r" rtl="1"/>
            <a:endParaRPr lang="fr-FR" dirty="0" smtClean="0"/>
          </a:p>
          <a:p>
            <a:pPr algn="r" rtl="1"/>
            <a:endParaRPr lang="fr-FR" dirty="0" smtClean="0"/>
          </a:p>
          <a:p>
            <a:pPr algn="r" rtl="1"/>
            <a:endParaRPr lang="fr-FR" dirty="0" smtClean="0"/>
          </a:p>
          <a:p>
            <a:pPr algn="r" rtl="1"/>
            <a:endParaRPr lang="fr-FR" dirty="0" smtClean="0"/>
          </a:p>
          <a:p>
            <a:pPr algn="r" rtl="1"/>
            <a:endParaRPr lang="fr-FR" dirty="0" smtClean="0"/>
          </a:p>
          <a:p>
            <a:pPr algn="r" rtl="1"/>
            <a:endParaRPr lang="fr-FR" dirty="0" smtClean="0"/>
          </a:p>
          <a:p>
            <a:pPr algn="r" rtl="1"/>
            <a:endParaRPr lang="fr-FR" dirty="0" smtClean="0"/>
          </a:p>
          <a:p>
            <a:pPr algn="r" rtl="1"/>
            <a:endParaRPr lang="fr-FR" dirty="0" smtClean="0"/>
          </a:p>
          <a:p>
            <a:pPr algn="r" rtl="1"/>
            <a:endParaRPr lang="fr-FR" dirty="0" smtClean="0"/>
          </a:p>
          <a:p>
            <a:pPr algn="r" rtl="1"/>
            <a:endParaRPr lang="fr-FR" dirty="0" smtClean="0"/>
          </a:p>
        </p:txBody>
      </p:sp>
      <p:pic>
        <p:nvPicPr>
          <p:cNvPr id="2050" name="Picture 2"/>
          <p:cNvPicPr>
            <a:picLocks noChangeAspect="1" noChangeArrowheads="1"/>
          </p:cNvPicPr>
          <p:nvPr/>
        </p:nvPicPr>
        <p:blipFill>
          <a:blip r:embed="rId2"/>
          <a:srcRect/>
          <a:stretch>
            <a:fillRect/>
          </a:stretch>
        </p:blipFill>
        <p:spPr bwMode="auto">
          <a:xfrm>
            <a:off x="500034" y="1142984"/>
            <a:ext cx="3438138" cy="1785950"/>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7358082" y="2857496"/>
            <a:ext cx="704850" cy="5715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214282" y="4214818"/>
            <a:ext cx="1571636" cy="76270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44" y="285728"/>
            <a:ext cx="8858312" cy="369332"/>
          </a:xfrm>
          <a:prstGeom prst="rect">
            <a:avLst/>
          </a:prstGeom>
          <a:noFill/>
        </p:spPr>
        <p:txBody>
          <a:bodyPr wrap="square" rtlCol="0">
            <a:spAutoFit/>
          </a:bodyPr>
          <a:lstStyle/>
          <a:p>
            <a:pPr algn="r" rtl="1"/>
            <a:endParaRPr lang="fr-FR" dirty="0"/>
          </a:p>
        </p:txBody>
      </p:sp>
      <p:sp>
        <p:nvSpPr>
          <p:cNvPr id="1025" name="Rectangle 1"/>
          <p:cNvSpPr>
            <a:spLocks noChangeArrowheads="1"/>
          </p:cNvSpPr>
          <p:nvPr/>
        </p:nvSpPr>
        <p:spPr bwMode="auto">
          <a:xfrm>
            <a:off x="214282" y="233772"/>
            <a:ext cx="8715404"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12713" algn="l"/>
              </a:tabLst>
            </a:pPr>
            <a:endParaRPr kumimoji="0" lang="ar-DZ" sz="2400" b="1" i="0" u="none" strike="noStrike" cap="none" normalizeH="0" baseline="0" dirty="0" smtClean="0">
              <a:ln>
                <a:noFill/>
              </a:ln>
              <a:solidFill>
                <a:srgbClr val="000000"/>
              </a:solidFill>
              <a:effectLst/>
              <a:latin typeface="Simplified Arabic"/>
              <a:ea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tab pos="112713" algn="l"/>
              </a:tabLst>
            </a:pPr>
            <a:endParaRPr lang="ar-DZ" sz="2400" b="1" dirty="0" smtClean="0">
              <a:solidFill>
                <a:srgbClr val="000000"/>
              </a:solidFill>
              <a:latin typeface="Simplified Arabic"/>
              <a:ea typeface="Times New Roman" pitchFamily="18" charset="0"/>
              <a:cs typeface="Arial" pitchFamily="34" charset="0"/>
            </a:endParaRPr>
          </a:p>
          <a:p>
            <a:pPr algn="r" rtl="1" fontAlgn="base">
              <a:spcBef>
                <a:spcPct val="0"/>
              </a:spcBef>
              <a:spcAft>
                <a:spcPct val="0"/>
              </a:spcAft>
              <a:tabLst>
                <a:tab pos="112713" algn="l"/>
              </a:tabLst>
            </a:pPr>
            <a:r>
              <a:rPr lang="ar-DZ" sz="2400" b="1" dirty="0" smtClean="0">
                <a:solidFill>
                  <a:srgbClr val="FF0000"/>
                </a:solidFill>
              </a:rPr>
              <a:t>3- تصرف وشيعة في دارة :</a:t>
            </a:r>
          </a:p>
          <a:p>
            <a:pPr marL="0" marR="0" lvl="0" indent="0" algn="r" defTabSz="914400" rtl="1" eaLnBrk="1" fontAlgn="base" latinLnBrk="0" hangingPunct="1">
              <a:lnSpc>
                <a:spcPct val="100000"/>
              </a:lnSpc>
              <a:spcBef>
                <a:spcPct val="0"/>
              </a:spcBef>
              <a:spcAft>
                <a:spcPct val="0"/>
              </a:spcAft>
              <a:buClrTx/>
              <a:buSzTx/>
              <a:buFontTx/>
              <a:buNone/>
              <a:tabLst>
                <a:tab pos="112713" algn="l"/>
              </a:tabLst>
            </a:pPr>
            <a:endParaRPr kumimoji="0" lang="ar-DZ" sz="900" b="1" i="0" u="none" strike="noStrike" cap="none" normalizeH="0" baseline="0" dirty="0" smtClean="0">
              <a:ln>
                <a:noFill/>
              </a:ln>
              <a:solidFill>
                <a:srgbClr val="000000"/>
              </a:solidFill>
              <a:effectLst/>
              <a:latin typeface="Simplified Arabic"/>
              <a:ea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tab pos="112713" algn="l"/>
              </a:tabLst>
            </a:pPr>
            <a:r>
              <a:rPr kumimoji="0" lang="ar-MA"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للتعرف على كيفية تصرف الوشيعة في جزء من </a:t>
            </a:r>
            <a:endParaRPr kumimoji="0" lang="ar-DZ" sz="2400" b="1" i="0" u="none" strike="noStrike" cap="none" normalizeH="0" baseline="0" dirty="0" smtClean="0">
              <a:ln>
                <a:noFill/>
              </a:ln>
              <a:solidFill>
                <a:srgbClr val="000000"/>
              </a:solidFill>
              <a:effectLst/>
              <a:latin typeface="Simplified Arabic"/>
              <a:ea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tab pos="112713" algn="l"/>
              </a:tabLst>
            </a:pPr>
            <a:r>
              <a:rPr kumimoji="0" lang="ar-MA"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دارة نقوم بالتجربة التالية:</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112713" algn="l"/>
              </a:tabLst>
            </a:pPr>
            <a:r>
              <a:rPr kumimoji="0" lang="ar-MA" sz="2400" b="1" i="0" u="none" strike="noStrike" cap="none" normalizeH="0" baseline="0" dirty="0" smtClean="0">
                <a:ln>
                  <a:noFill/>
                </a:ln>
                <a:solidFill>
                  <a:srgbClr val="00B050"/>
                </a:solidFill>
                <a:effectLst/>
                <a:latin typeface="Simplified Arabic"/>
                <a:ea typeface="Times New Roman" pitchFamily="18" charset="0"/>
                <a:cs typeface="Arial" pitchFamily="34" charset="0"/>
              </a:rPr>
              <a:t>الأدوات المستعملة:</a:t>
            </a:r>
            <a:endParaRPr kumimoji="0" lang="fr-FR" sz="2400"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112713" algn="l"/>
              </a:tabLst>
            </a:pPr>
            <a:r>
              <a:rPr kumimoji="0" lang="ar-MA"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 مولد جهد قوته المحركة الكهربائية </a:t>
            </a:r>
            <a:r>
              <a:rPr kumimoji="0" lang="fr-FR" sz="2400" b="1" i="0" u="none" strike="noStrike" cap="none" normalizeH="0" baseline="0" dirty="0" smtClean="0">
                <a:ln>
                  <a:noFill/>
                </a:ln>
                <a:solidFill>
                  <a:srgbClr val="000000"/>
                </a:solidFill>
                <a:effectLst/>
                <a:latin typeface="Arial" pitchFamily="34" charset="0"/>
                <a:ea typeface="Times New Roman" pitchFamily="18" charset="0"/>
                <a:cs typeface="Simplified Arabic"/>
              </a:rPr>
              <a:t>E = 6V </a:t>
            </a:r>
            <a:r>
              <a:rPr kumimoji="0" lang="ar-MA"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 .</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112713" algn="l"/>
              </a:tabLst>
            </a:pPr>
            <a:r>
              <a:rPr kumimoji="0" lang="ar-MA"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مصباحان متماثلان </a:t>
            </a:r>
            <a:r>
              <a:rPr kumimoji="0" lang="ar-DZ"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مقاومة كل منهما</a:t>
            </a:r>
            <a:r>
              <a:rPr kumimoji="0" lang="fr-FR" sz="2400" b="1" i="0" u="none" strike="noStrike" cap="none" normalizeH="0" baseline="0" dirty="0" smtClean="0">
                <a:ln>
                  <a:noFill/>
                </a:ln>
                <a:solidFill>
                  <a:srgbClr val="000000"/>
                </a:solidFill>
                <a:effectLst/>
                <a:latin typeface="Arial" pitchFamily="34" charset="0"/>
                <a:ea typeface="Times New Roman" pitchFamily="18" charset="0"/>
                <a:cs typeface="Simplified Arabic"/>
              </a:rPr>
              <a:t>20,0Ω </a:t>
            </a:r>
            <a:r>
              <a:rPr kumimoji="0" lang="ar-DZ"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 = </a:t>
            </a:r>
            <a:r>
              <a:rPr kumimoji="0" lang="fr-FR" sz="2400" b="1" i="0" u="none" strike="noStrike" cap="none" normalizeH="0" baseline="0" dirty="0" smtClean="0">
                <a:ln>
                  <a:noFill/>
                </a:ln>
                <a:solidFill>
                  <a:srgbClr val="000000"/>
                </a:solidFill>
                <a:effectLst/>
                <a:latin typeface="Arial" pitchFamily="34" charset="0"/>
                <a:ea typeface="Times New Roman" pitchFamily="18" charset="0"/>
                <a:cs typeface="Simplified Arabic"/>
              </a:rPr>
              <a:t>r</a:t>
            </a:r>
            <a:r>
              <a:rPr kumimoji="0" lang="fr-FR" sz="2400" b="1" i="0" u="none" strike="noStrike" cap="none" normalizeH="0" baseline="-30000" dirty="0" smtClean="0">
                <a:ln>
                  <a:noFill/>
                </a:ln>
                <a:solidFill>
                  <a:srgbClr val="000000"/>
                </a:solidFill>
                <a:effectLst/>
                <a:latin typeface="Arial" pitchFamily="34" charset="0"/>
                <a:ea typeface="Times New Roman" pitchFamily="18" charset="0"/>
                <a:cs typeface="Simplified Arabic"/>
              </a:rPr>
              <a:t>L2</a:t>
            </a:r>
            <a:r>
              <a:rPr kumimoji="0" lang="ar-DZ"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 =</a:t>
            </a:r>
            <a:r>
              <a:rPr kumimoji="0" lang="fr-FR" sz="2400" b="1" i="0" u="none" strike="noStrike" cap="none" normalizeH="0" baseline="0" dirty="0" smtClean="0">
                <a:ln>
                  <a:noFill/>
                </a:ln>
                <a:solidFill>
                  <a:srgbClr val="000000"/>
                </a:solidFill>
                <a:effectLst/>
                <a:latin typeface="Arial" pitchFamily="34" charset="0"/>
                <a:ea typeface="Times New Roman" pitchFamily="18" charset="0"/>
                <a:cs typeface="Simplified Arabic"/>
              </a:rPr>
              <a:t>r</a:t>
            </a:r>
            <a:r>
              <a:rPr kumimoji="0" lang="fr-FR" sz="2400" b="1" i="0" u="none" strike="noStrike" cap="none" normalizeH="0" baseline="-30000" dirty="0" smtClean="0">
                <a:ln>
                  <a:noFill/>
                </a:ln>
                <a:solidFill>
                  <a:srgbClr val="000000"/>
                </a:solidFill>
                <a:effectLst/>
                <a:latin typeface="Arial" pitchFamily="34" charset="0"/>
                <a:ea typeface="Times New Roman" pitchFamily="18" charset="0"/>
                <a:cs typeface="Simplified Arabic"/>
              </a:rPr>
              <a:t>L1</a:t>
            </a:r>
            <a:r>
              <a:rPr kumimoji="0" lang="ar-DZ"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  </a:t>
            </a:r>
          </a:p>
          <a:p>
            <a:pPr marL="0" marR="0" lvl="0" indent="0" algn="r" defTabSz="914400" rtl="1" eaLnBrk="0" fontAlgn="base" latinLnBrk="0" hangingPunct="0">
              <a:lnSpc>
                <a:spcPct val="100000"/>
              </a:lnSpc>
              <a:spcBef>
                <a:spcPct val="0"/>
              </a:spcBef>
              <a:spcAft>
                <a:spcPct val="0"/>
              </a:spcAft>
              <a:buClrTx/>
              <a:buSzTx/>
              <a:buFontTx/>
              <a:buChar char="-"/>
              <a:tabLst>
                <a:tab pos="112713" algn="l"/>
              </a:tabLst>
            </a:pPr>
            <a:r>
              <a:rPr kumimoji="0" lang="ar-DZ"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ويحملان الدلالتين:</a:t>
            </a:r>
          </a:p>
          <a:p>
            <a:pPr marL="0" marR="0" lvl="0" indent="0" algn="r" defTabSz="914400" rtl="1" eaLnBrk="0" fontAlgn="base" latinLnBrk="0" hangingPunct="0">
              <a:lnSpc>
                <a:spcPct val="100000"/>
              </a:lnSpc>
              <a:spcBef>
                <a:spcPct val="0"/>
              </a:spcBef>
              <a:spcAft>
                <a:spcPct val="0"/>
              </a:spcAft>
              <a:buClrTx/>
              <a:buSzTx/>
              <a:buFontTx/>
              <a:buNone/>
              <a:tabLst>
                <a:tab pos="112713" algn="l"/>
              </a:tabLst>
            </a:pPr>
            <a:r>
              <a:rPr kumimoji="0" lang="fr-FR" sz="2400" b="1" i="0" u="none" strike="noStrike" cap="none" normalizeH="0" baseline="0" dirty="0" smtClean="0">
                <a:ln>
                  <a:noFill/>
                </a:ln>
                <a:solidFill>
                  <a:srgbClr val="000000"/>
                </a:solidFill>
                <a:effectLst/>
                <a:latin typeface="Arial" pitchFamily="34" charset="0"/>
                <a:ea typeface="Times New Roman" pitchFamily="18" charset="0"/>
                <a:cs typeface="Simplified Arabic"/>
              </a:rPr>
              <a:t>( 6V ; 0,3A -</a:t>
            </a:r>
            <a:r>
              <a:rPr kumimoji="0" lang="ar-DZ"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 - معدلة ( مقاومة متغيرة) .</a:t>
            </a:r>
            <a:r>
              <a:rPr kumimoji="0" lang="ar-MA"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 وشيعة مقاومتها الداخلية</a:t>
            </a:r>
            <a:r>
              <a:rPr kumimoji="0" lang="fr-FR" sz="2400" b="1" i="0" u="none" strike="noStrike" cap="none" normalizeH="0" baseline="0" dirty="0" smtClean="0">
                <a:ln>
                  <a:noFill/>
                </a:ln>
                <a:solidFill>
                  <a:srgbClr val="000000"/>
                </a:solidFill>
                <a:effectLst/>
                <a:latin typeface="Arial" pitchFamily="34" charset="0"/>
                <a:ea typeface="Times New Roman" pitchFamily="18" charset="0"/>
                <a:cs typeface="Simplified Arabic"/>
              </a:rPr>
              <a:t> r = 1Ω </a:t>
            </a:r>
            <a:r>
              <a:rPr kumimoji="0" lang="ar-MA"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 وذاتيتها </a:t>
            </a:r>
            <a:r>
              <a:rPr kumimoji="0" lang="fr-FR" sz="2400" b="1" i="0" u="none" strike="noStrike" cap="none" normalizeH="0" baseline="0" dirty="0" smtClean="0">
                <a:ln>
                  <a:noFill/>
                </a:ln>
                <a:solidFill>
                  <a:srgbClr val="000000"/>
                </a:solidFill>
                <a:effectLst/>
                <a:latin typeface="Arial" pitchFamily="34" charset="0"/>
                <a:ea typeface="Times New Roman" pitchFamily="18" charset="0"/>
                <a:cs typeface="Simplified Arabic"/>
              </a:rPr>
              <a:t>L = 0,1 H</a:t>
            </a:r>
            <a:r>
              <a:rPr kumimoji="0" lang="ar-MA"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112713" algn="l"/>
              </a:tabLst>
            </a:pPr>
            <a:r>
              <a:rPr kumimoji="0" lang="ar-MA"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 قاطع</a:t>
            </a:r>
            <a:r>
              <a:rPr kumimoji="0" lang="ar-DZ"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ة</a:t>
            </a:r>
            <a:r>
              <a:rPr kumimoji="0" lang="ar-MA"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112713" algn="l"/>
              </a:tabLst>
            </a:pPr>
            <a:r>
              <a:rPr kumimoji="0" lang="ar-MA"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التجربة: نحققق التركيب الموضح في الشكل التالي:</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112713" algn="l"/>
              </a:tabLst>
            </a:pPr>
            <a:r>
              <a:rPr kumimoji="0" lang="ar-MA" sz="2400" b="1" i="0" u="none" strike="noStrike" cap="none" normalizeH="0" baseline="0" dirty="0" smtClean="0">
                <a:ln>
                  <a:noFill/>
                </a:ln>
                <a:solidFill>
                  <a:srgbClr val="000000"/>
                </a:solidFill>
                <a:effectLst/>
                <a:latin typeface="Simplified Arabic"/>
                <a:ea typeface="Times New Roman" pitchFamily="18" charset="0"/>
                <a:cs typeface="Arial" pitchFamily="34" charset="0"/>
              </a:rPr>
              <a:t>* اغلق القاطعة، ماذا تلاحظ؟ مع التفسير.</a:t>
            </a:r>
            <a:endParaRPr kumimoji="0" lang="ar-MA"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357158" y="571480"/>
            <a:ext cx="3020973" cy="2214578"/>
          </a:xfrm>
          <a:prstGeom prst="rect">
            <a:avLst/>
          </a:prstGeom>
          <a:noFill/>
          <a:ln w="9525">
            <a:noFill/>
            <a:miter lim="800000"/>
            <a:headEnd/>
            <a:tailEnd/>
          </a:ln>
          <a:effectLst/>
        </p:spPr>
      </p:pic>
      <p:sp>
        <p:nvSpPr>
          <p:cNvPr id="7" name="Organigramme : Alternative 6">
            <a:hlinkClick r:id="rId3" action="ppaction://hlinkfile"/>
          </p:cNvPr>
          <p:cNvSpPr/>
          <p:nvPr/>
        </p:nvSpPr>
        <p:spPr>
          <a:xfrm>
            <a:off x="214282" y="6143644"/>
            <a:ext cx="5643602" cy="50006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t>لاحظ التجربة باستعمال برنامج </a:t>
            </a:r>
            <a:r>
              <a:rPr lang="fr-FR" sz="2400" b="1" dirty="0" smtClean="0"/>
              <a:t>Crocodile Clips </a:t>
            </a:r>
            <a:endParaRPr lang="fr-FR" sz="2400" b="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85728"/>
            <a:ext cx="8786842" cy="5539978"/>
          </a:xfrm>
          <a:prstGeom prst="rect">
            <a:avLst/>
          </a:prstGeom>
          <a:noFill/>
        </p:spPr>
        <p:txBody>
          <a:bodyPr wrap="square" rtlCol="0">
            <a:spAutoFit/>
          </a:bodyPr>
          <a:lstStyle/>
          <a:p>
            <a:pPr algn="r" rtl="1">
              <a:buFont typeface="Arial" pitchFamily="34" charset="0"/>
              <a:buChar char="•"/>
            </a:pPr>
            <a:endParaRPr lang="ar-DZ" sz="2400" b="1" dirty="0" smtClean="0">
              <a:solidFill>
                <a:srgbClr val="00B050"/>
              </a:solidFill>
            </a:endParaRPr>
          </a:p>
          <a:p>
            <a:pPr algn="r" rtl="1">
              <a:buFont typeface="Arial" pitchFamily="34" charset="0"/>
              <a:buChar char="•"/>
            </a:pPr>
            <a:endParaRPr lang="ar-DZ" sz="2400" b="1" dirty="0" smtClean="0">
              <a:solidFill>
                <a:srgbClr val="00B050"/>
              </a:solidFill>
            </a:endParaRPr>
          </a:p>
          <a:p>
            <a:pPr algn="r" rtl="1">
              <a:buFont typeface="Arial" pitchFamily="34" charset="0"/>
              <a:buChar char="•"/>
            </a:pPr>
            <a:r>
              <a:rPr lang="ar-MA" sz="2400" b="1" dirty="0" smtClean="0">
                <a:solidFill>
                  <a:srgbClr val="00B050"/>
                </a:solidFill>
              </a:rPr>
              <a:t>الملاحظات والتفسير:</a:t>
            </a:r>
            <a:endParaRPr lang="ar-DZ" sz="2400" b="1" dirty="0" smtClean="0">
              <a:solidFill>
                <a:srgbClr val="00B050"/>
              </a:solidFill>
            </a:endParaRPr>
          </a:p>
          <a:p>
            <a:pPr algn="r" rtl="1"/>
            <a:endParaRPr lang="ar-DZ" sz="2400" b="1" dirty="0" smtClean="0"/>
          </a:p>
          <a:p>
            <a:pPr algn="r" rtl="1"/>
            <a:r>
              <a:rPr lang="ar-MA" sz="2400" b="1" dirty="0" smtClean="0"/>
              <a:t> عند غلق الدارة الكهربائية  يتوهج المصباح </a:t>
            </a:r>
            <a:r>
              <a:rPr lang="fr-FR" sz="2400" b="1" dirty="0" smtClean="0"/>
              <a:t>L</a:t>
            </a:r>
            <a:r>
              <a:rPr lang="fr-FR" sz="2400" b="1" baseline="-25000" dirty="0" smtClean="0"/>
              <a:t>1 </a:t>
            </a:r>
            <a:r>
              <a:rPr lang="ar-SA" sz="2400" b="1" dirty="0" smtClean="0"/>
              <a:t> أولا وتكون إنارته ثابتة منذ البداية، ثم يليه </a:t>
            </a:r>
            <a:r>
              <a:rPr lang="fr-FR" sz="2400" b="1" dirty="0" smtClean="0"/>
              <a:t>L</a:t>
            </a:r>
            <a:r>
              <a:rPr lang="fr-FR" sz="2400" b="1" baseline="-25000" dirty="0" smtClean="0"/>
              <a:t>2</a:t>
            </a:r>
            <a:r>
              <a:rPr lang="ar-SA" sz="2400" b="1" dirty="0" smtClean="0"/>
              <a:t> (الفرع الذي يحتوي على الوشيعة)،الذي يزداد تزداد إنارته إلى أن تصبح إنارة المصباحين متماثلة. </a:t>
            </a:r>
            <a:endParaRPr lang="fr-FR" sz="2400" b="1" dirty="0" smtClean="0"/>
          </a:p>
          <a:p>
            <a:pPr algn="r" rtl="1"/>
            <a:r>
              <a:rPr lang="ar-SA" sz="2400" b="1" dirty="0" smtClean="0"/>
              <a:t>    هذا راجع لوجود الوشيعة في الفرع الذي يحتوي على المصباح </a:t>
            </a:r>
            <a:r>
              <a:rPr lang="fr-FR" sz="2400" b="1" dirty="0" smtClean="0"/>
              <a:t>L</a:t>
            </a:r>
            <a:r>
              <a:rPr lang="fr-FR" sz="2400" b="1" baseline="-25000" dirty="0" smtClean="0"/>
              <a:t>2 </a:t>
            </a:r>
            <a:r>
              <a:rPr lang="ar-DZ" sz="2400" b="1" dirty="0" smtClean="0"/>
              <a:t> التي تعمل على تأخير مرور التيار، أي أن الوشيعة تمانع لوقت قصير ظهور التيار في الدارة (نظام انتقالي).</a:t>
            </a:r>
            <a:endParaRPr lang="fr-FR" sz="2400" b="1" dirty="0" smtClean="0"/>
          </a:p>
          <a:p>
            <a:pPr algn="r" rtl="1"/>
            <a:r>
              <a:rPr lang="ar-DZ" sz="2400" b="1" dirty="0" smtClean="0"/>
              <a:t>- افتح القاطعة، ماذا تلاحظ؟ مع التفسير.</a:t>
            </a:r>
            <a:endParaRPr lang="fr-FR" sz="2400" b="1" dirty="0" smtClean="0"/>
          </a:p>
          <a:p>
            <a:pPr algn="r" rtl="1"/>
            <a:r>
              <a:rPr lang="ar-DZ" sz="2400" b="1" dirty="0" smtClean="0"/>
              <a:t>*  نلاحظ أن المصباحين ينطفئان في نفس اللحظة، </a:t>
            </a:r>
            <a:r>
              <a:rPr lang="ar-SA" sz="2400" b="1" dirty="0" smtClean="0"/>
              <a:t>وذلك لأنه عند فتح الدارة الكهربائية يصبح المصباحان </a:t>
            </a:r>
            <a:r>
              <a:rPr lang="fr-FR" sz="2400" b="1" dirty="0" smtClean="0"/>
              <a:t>L</a:t>
            </a:r>
            <a:r>
              <a:rPr lang="fr-FR" sz="2400" b="1" baseline="-25000" dirty="0" smtClean="0"/>
              <a:t>1</a:t>
            </a:r>
            <a:r>
              <a:rPr lang="ar-SA" sz="2400" b="1" dirty="0" smtClean="0"/>
              <a:t> و</a:t>
            </a:r>
            <a:r>
              <a:rPr lang="fr-FR" sz="2400" b="1" dirty="0" smtClean="0"/>
              <a:t>L</a:t>
            </a:r>
            <a:r>
              <a:rPr lang="fr-FR" sz="2400" b="1" baseline="-25000" dirty="0" smtClean="0"/>
              <a:t>2  </a:t>
            </a:r>
            <a:r>
              <a:rPr lang="ar-SA" sz="2400" b="1" dirty="0" smtClean="0"/>
              <a:t> مربوطين على التسلس</a:t>
            </a:r>
            <a:r>
              <a:rPr lang="ar-LB" sz="2400" b="1" dirty="0" smtClean="0"/>
              <a:t>ل</a:t>
            </a:r>
            <a:r>
              <a:rPr lang="ar-SA" sz="2400" b="1" dirty="0" smtClean="0"/>
              <a:t> وبالتالي ينطفئان في نفس اللحظة.</a:t>
            </a:r>
            <a:endParaRPr lang="fr-FR" sz="2400" b="1" dirty="0" smtClean="0"/>
          </a:p>
          <a:p>
            <a:pPr algn="r" rtl="1"/>
            <a:r>
              <a:rPr lang="ar-SA" sz="2400" b="1" dirty="0" smtClean="0"/>
              <a:t>* في النظام الدائم تكون شدة التيار الكهربائي ثابتة أي تتصرف الوشيعة كناقل أومي .</a:t>
            </a:r>
            <a:endParaRPr lang="fr-FR" sz="2400" b="1" dirty="0" smtClean="0"/>
          </a:p>
          <a:p>
            <a:pPr algn="r" rtl="1"/>
            <a:endParaRPr lang="fr-FR"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87025"/>
            <a:ext cx="8858312" cy="7417415"/>
          </a:xfrm>
          <a:prstGeom prst="rect">
            <a:avLst/>
          </a:prstGeom>
          <a:noFill/>
        </p:spPr>
        <p:txBody>
          <a:bodyPr wrap="square" rtlCol="0">
            <a:spAutoFit/>
          </a:bodyPr>
          <a:lstStyle/>
          <a:p>
            <a:pPr algn="r" rtl="1"/>
            <a:r>
              <a:rPr lang="ar-DZ" sz="2400" dirty="0" smtClean="0">
                <a:solidFill>
                  <a:srgbClr val="FF0000"/>
                </a:solidFill>
              </a:rPr>
              <a:t>4- </a:t>
            </a:r>
            <a:r>
              <a:rPr lang="ar-SA" sz="2400" b="1" dirty="0" smtClean="0">
                <a:solidFill>
                  <a:srgbClr val="FF0000"/>
                </a:solidFill>
              </a:rPr>
              <a:t>الدراســـــة النظــــــرية :</a:t>
            </a:r>
            <a:endParaRPr lang="ar-DZ" sz="2400" b="1" dirty="0" smtClean="0">
              <a:solidFill>
                <a:srgbClr val="FF0000"/>
              </a:solidFill>
            </a:endParaRPr>
          </a:p>
          <a:p>
            <a:pPr algn="r" rtl="1"/>
            <a:r>
              <a:rPr lang="ar-DZ" sz="2400" b="1" dirty="0" smtClean="0">
                <a:solidFill>
                  <a:schemeClr val="accent1"/>
                </a:solidFill>
              </a:rPr>
              <a:t>أ- مرور التيار في دارة كهربائية</a:t>
            </a:r>
            <a:r>
              <a:rPr lang="fr-FR" sz="2400" b="1" dirty="0" smtClean="0">
                <a:solidFill>
                  <a:schemeClr val="accent1"/>
                </a:solidFill>
              </a:rPr>
              <a:t>RL </a:t>
            </a:r>
            <a:r>
              <a:rPr lang="ar-SA" sz="2400" b="1" dirty="0" smtClean="0">
                <a:solidFill>
                  <a:schemeClr val="accent1"/>
                </a:solidFill>
              </a:rPr>
              <a:t> </a:t>
            </a:r>
            <a:r>
              <a:rPr lang="ar-DZ" sz="2400" b="1" dirty="0" smtClean="0">
                <a:solidFill>
                  <a:schemeClr val="accent1"/>
                </a:solidFill>
              </a:rPr>
              <a:t>:</a:t>
            </a:r>
            <a:endParaRPr lang="ar-DZ" sz="2400" b="1" dirty="0" smtClean="0">
              <a:solidFill>
                <a:srgbClr val="FF0000"/>
              </a:solidFill>
            </a:endParaRPr>
          </a:p>
          <a:p>
            <a:pPr algn="r" rtl="1">
              <a:buFontTx/>
              <a:buChar char="-"/>
            </a:pPr>
            <a:r>
              <a:rPr lang="ar-SA" sz="2400" b="1" dirty="0" smtClean="0">
                <a:solidFill>
                  <a:srgbClr val="FF0000"/>
                </a:solidFill>
              </a:rPr>
              <a:t>المعادلة التفاضلية الموافقة لتطور شدة التيار الكهربائي في ثنائي القطب </a:t>
            </a:r>
            <a:r>
              <a:rPr lang="fr-FR" sz="2400" b="1" dirty="0" smtClean="0">
                <a:solidFill>
                  <a:srgbClr val="FF0000"/>
                </a:solidFill>
              </a:rPr>
              <a:t>RL</a:t>
            </a:r>
            <a:r>
              <a:rPr lang="ar-SA" sz="2400" b="1" dirty="0" smtClean="0">
                <a:solidFill>
                  <a:srgbClr val="FF0000"/>
                </a:solidFill>
              </a:rPr>
              <a:t> </a:t>
            </a:r>
            <a:r>
              <a:rPr lang="fr-FR" sz="2400" dirty="0" smtClean="0"/>
              <a:t>:</a:t>
            </a:r>
            <a:endParaRPr lang="ar-DZ" sz="2400" dirty="0" smtClean="0"/>
          </a:p>
          <a:p>
            <a:pPr algn="r" rtl="1">
              <a:buFontTx/>
              <a:buChar char="-"/>
            </a:pPr>
            <a:r>
              <a:rPr lang="ar-SA" sz="2400" b="1" dirty="0" smtClean="0"/>
              <a:t>لتكن الدارة الكهربائية المبينة على الشكل التالي</a:t>
            </a:r>
            <a:r>
              <a:rPr lang="fr-FR" sz="2400" b="1" dirty="0" smtClean="0"/>
              <a:t>: </a:t>
            </a:r>
          </a:p>
          <a:p>
            <a:pPr algn="r" rtl="1"/>
            <a:r>
              <a:rPr lang="ar-DZ" sz="2400" b="1" dirty="0" smtClean="0"/>
              <a:t>باستعمال قانون جمع الجهود :</a:t>
            </a:r>
          </a:p>
          <a:p>
            <a:pPr algn="r" rtl="1"/>
            <a:r>
              <a:rPr lang="ar-DZ" sz="2400" b="1" dirty="0" smtClean="0"/>
              <a:t>                                   </a:t>
            </a:r>
            <a:r>
              <a:rPr lang="fr-FR" sz="2400" b="1" dirty="0" smtClean="0"/>
              <a:t>E = u</a:t>
            </a:r>
            <a:r>
              <a:rPr lang="fr-FR" sz="2400" b="1" baseline="-25000" dirty="0" smtClean="0"/>
              <a:t>AB</a:t>
            </a:r>
            <a:r>
              <a:rPr lang="fr-FR" sz="2400" b="1" dirty="0" smtClean="0"/>
              <a:t>+u</a:t>
            </a:r>
            <a:r>
              <a:rPr lang="fr-FR" sz="2400" b="1" baseline="-25000" dirty="0" smtClean="0"/>
              <a:t>R</a:t>
            </a:r>
            <a:r>
              <a:rPr lang="ar-DZ" sz="2400" b="1" baseline="-25000" dirty="0" smtClean="0"/>
              <a:t>  </a:t>
            </a:r>
          </a:p>
          <a:p>
            <a:pPr algn="r" rtl="1"/>
            <a:r>
              <a:rPr lang="ar-DZ" sz="2400" baseline="-25000" dirty="0" smtClean="0"/>
              <a:t>  </a:t>
            </a:r>
            <a:endParaRPr lang="fr-FR" sz="2400" dirty="0" smtClean="0"/>
          </a:p>
          <a:p>
            <a:pPr algn="r" rtl="1"/>
            <a:endParaRPr lang="ar-DZ" sz="2400" b="1" dirty="0" smtClean="0">
              <a:solidFill>
                <a:srgbClr val="0070C0"/>
              </a:solidFill>
            </a:endParaRPr>
          </a:p>
          <a:p>
            <a:pPr algn="r" rtl="1"/>
            <a:endParaRPr lang="fr-FR" sz="2400" dirty="0" smtClean="0">
              <a:solidFill>
                <a:srgbClr val="0070C0"/>
              </a:solidFill>
            </a:endParaRPr>
          </a:p>
          <a:p>
            <a:pPr algn="r" rtl="1"/>
            <a:endParaRPr lang="ar-DZ" dirty="0" smtClean="0"/>
          </a:p>
          <a:p>
            <a:pPr algn="r" rtl="1"/>
            <a:endParaRPr lang="ar-DZ" dirty="0" smtClean="0"/>
          </a:p>
          <a:p>
            <a:pPr algn="r" rtl="1"/>
            <a:endParaRPr lang="ar-DZ" dirty="0" smtClean="0"/>
          </a:p>
          <a:p>
            <a:pPr algn="r" rtl="1"/>
            <a:endParaRPr lang="ar-DZ" dirty="0" smtClean="0"/>
          </a:p>
          <a:p>
            <a:pPr algn="r" rtl="1"/>
            <a:r>
              <a:rPr lang="ar-DZ" dirty="0" smtClean="0"/>
              <a:t>                                                        ، حيث  : </a:t>
            </a:r>
          </a:p>
          <a:p>
            <a:pPr algn="r" rtl="1"/>
            <a:endParaRPr lang="ar-DZ" dirty="0" smtClean="0"/>
          </a:p>
          <a:p>
            <a:pPr algn="r" rtl="1"/>
            <a:endParaRPr lang="ar-DZ" dirty="0" smtClean="0"/>
          </a:p>
          <a:p>
            <a:pPr algn="r" rtl="1"/>
            <a:r>
              <a:rPr lang="ar-DZ" sz="2400" b="1" dirty="0" smtClean="0"/>
              <a:t>و هي معادلة تفاضلية من الدرجة الأولى حلها من الشكل : </a:t>
            </a:r>
          </a:p>
          <a:p>
            <a:pPr algn="r" rtl="1"/>
            <a:endParaRPr lang="ar-DZ" sz="1000" b="1" dirty="0" smtClean="0"/>
          </a:p>
          <a:p>
            <a:pPr algn="ctr" rtl="1"/>
            <a:r>
              <a:rPr lang="fr-FR" sz="2800" b="1" dirty="0" smtClean="0">
                <a:solidFill>
                  <a:srgbClr val="0070C0"/>
                </a:solidFill>
              </a:rPr>
              <a:t>= (E/R</a:t>
            </a:r>
            <a:r>
              <a:rPr lang="fr-FR" sz="2800" b="1" baseline="-25000" dirty="0" smtClean="0">
                <a:solidFill>
                  <a:srgbClr val="0070C0"/>
                </a:solidFill>
              </a:rPr>
              <a:t>t</a:t>
            </a:r>
            <a:r>
              <a:rPr lang="fr-FR" sz="2800" b="1" dirty="0" smtClean="0">
                <a:solidFill>
                  <a:srgbClr val="0070C0"/>
                </a:solidFill>
              </a:rPr>
              <a:t>).(1-e</a:t>
            </a:r>
            <a:r>
              <a:rPr lang="fr-FR" sz="2800" b="1" baseline="30000" dirty="0" smtClean="0">
                <a:solidFill>
                  <a:srgbClr val="0070C0"/>
                </a:solidFill>
              </a:rPr>
              <a:t>-t/τ</a:t>
            </a:r>
            <a:r>
              <a:rPr lang="fr-FR" sz="2800" b="1" dirty="0" smtClean="0">
                <a:solidFill>
                  <a:srgbClr val="0070C0"/>
                </a:solidFill>
              </a:rPr>
              <a:t> )</a:t>
            </a:r>
            <a:r>
              <a:rPr lang="ar-SA" sz="2800" b="1" dirty="0" smtClean="0">
                <a:solidFill>
                  <a:srgbClr val="0070C0"/>
                </a:solidFill>
              </a:rPr>
              <a:t>  </a:t>
            </a:r>
            <a:r>
              <a:rPr lang="fr-FR" sz="2800" b="1" dirty="0" smtClean="0">
                <a:solidFill>
                  <a:srgbClr val="0070C0"/>
                </a:solidFill>
              </a:rPr>
              <a:t>i (t)</a:t>
            </a:r>
            <a:endParaRPr lang="ar-DZ" sz="2800" b="1" dirty="0" smtClean="0">
              <a:solidFill>
                <a:srgbClr val="0070C0"/>
              </a:solidFill>
            </a:endParaRPr>
          </a:p>
          <a:p>
            <a:pPr algn="r" rtl="1"/>
            <a:endParaRPr lang="ar-DZ" dirty="0" smtClean="0"/>
          </a:p>
          <a:p>
            <a:pPr algn="r" rtl="1"/>
            <a:endParaRPr lang="ar-DZ" dirty="0" smtClean="0"/>
          </a:p>
          <a:p>
            <a:pPr algn="r" rtl="1"/>
            <a:endParaRPr lang="ar-DZ" dirty="0" smtClean="0"/>
          </a:p>
          <a:p>
            <a:pPr algn="r" rtl="1"/>
            <a:endParaRPr lang="fr-FR" dirty="0"/>
          </a:p>
        </p:txBody>
      </p:sp>
      <p:pic>
        <p:nvPicPr>
          <p:cNvPr id="41990" name="Picture 6"/>
          <p:cNvPicPr>
            <a:picLocks noChangeAspect="1" noChangeArrowheads="1"/>
          </p:cNvPicPr>
          <p:nvPr/>
        </p:nvPicPr>
        <p:blipFill>
          <a:blip r:embed="rId2"/>
          <a:srcRect/>
          <a:stretch>
            <a:fillRect/>
          </a:stretch>
        </p:blipFill>
        <p:spPr bwMode="auto">
          <a:xfrm>
            <a:off x="428596" y="1928802"/>
            <a:ext cx="3200853" cy="2143140"/>
          </a:xfrm>
          <a:prstGeom prst="rect">
            <a:avLst/>
          </a:prstGeom>
          <a:noFill/>
          <a:ln w="9525">
            <a:noFill/>
            <a:miter lim="800000"/>
            <a:headEnd/>
            <a:tailEnd/>
          </a:ln>
        </p:spPr>
      </p:pic>
      <p:pic>
        <p:nvPicPr>
          <p:cNvPr id="41991" name="Picture 7"/>
          <p:cNvPicPr>
            <a:picLocks noChangeAspect="1" noChangeArrowheads="1"/>
          </p:cNvPicPr>
          <p:nvPr/>
        </p:nvPicPr>
        <p:blipFill>
          <a:blip r:embed="rId3"/>
          <a:srcRect/>
          <a:stretch>
            <a:fillRect/>
          </a:stretch>
        </p:blipFill>
        <p:spPr bwMode="auto">
          <a:xfrm>
            <a:off x="4143372" y="2884432"/>
            <a:ext cx="3143272" cy="1687576"/>
          </a:xfrm>
          <a:prstGeom prst="rect">
            <a:avLst/>
          </a:prstGeom>
          <a:noFill/>
          <a:ln w="9525">
            <a:noFill/>
            <a:miter lim="800000"/>
            <a:headEnd/>
            <a:tailEnd/>
          </a:ln>
          <a:effectLst/>
        </p:spPr>
      </p:pic>
      <p:pic>
        <p:nvPicPr>
          <p:cNvPr id="41992" name="Picture 8"/>
          <p:cNvPicPr>
            <a:picLocks noChangeAspect="1" noChangeArrowheads="1"/>
          </p:cNvPicPr>
          <p:nvPr/>
        </p:nvPicPr>
        <p:blipFill>
          <a:blip r:embed="rId4"/>
          <a:srcRect/>
          <a:stretch>
            <a:fillRect/>
          </a:stretch>
        </p:blipFill>
        <p:spPr bwMode="auto">
          <a:xfrm>
            <a:off x="5357818" y="4572008"/>
            <a:ext cx="1690699" cy="857256"/>
          </a:xfrm>
          <a:prstGeom prst="rect">
            <a:avLst/>
          </a:prstGeom>
          <a:noFill/>
          <a:ln w="9525">
            <a:noFill/>
            <a:miter lim="800000"/>
            <a:headEnd/>
            <a:tailEnd/>
          </a:ln>
          <a:effectLst/>
        </p:spPr>
      </p:pic>
      <p:pic>
        <p:nvPicPr>
          <p:cNvPr id="41993" name="Picture 9"/>
          <p:cNvPicPr>
            <a:picLocks noChangeAspect="1" noChangeArrowheads="1"/>
          </p:cNvPicPr>
          <p:nvPr/>
        </p:nvPicPr>
        <p:blipFill>
          <a:blip r:embed="rId5"/>
          <a:srcRect/>
          <a:stretch>
            <a:fillRect/>
          </a:stretch>
        </p:blipFill>
        <p:spPr bwMode="auto">
          <a:xfrm>
            <a:off x="2857488" y="4572008"/>
            <a:ext cx="1644245"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42844" y="285728"/>
            <a:ext cx="8786874" cy="3139321"/>
          </a:xfrm>
          <a:prstGeom prst="rect">
            <a:avLst/>
          </a:prstGeom>
          <a:noFill/>
        </p:spPr>
        <p:txBody>
          <a:bodyPr wrap="square" rtlCol="0">
            <a:spAutoFit/>
          </a:bodyPr>
          <a:lstStyle/>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fr-FR" dirty="0"/>
          </a:p>
        </p:txBody>
      </p:sp>
      <p:sp>
        <p:nvSpPr>
          <p:cNvPr id="6" name="ZoneTexte 5"/>
          <p:cNvSpPr txBox="1"/>
          <p:nvPr/>
        </p:nvSpPr>
        <p:spPr>
          <a:xfrm>
            <a:off x="0" y="285728"/>
            <a:ext cx="8786874" cy="2492990"/>
          </a:xfrm>
          <a:prstGeom prst="rect">
            <a:avLst/>
          </a:prstGeom>
          <a:noFill/>
        </p:spPr>
        <p:txBody>
          <a:bodyPr wrap="square" rtlCol="0">
            <a:spAutoFit/>
          </a:bodyPr>
          <a:lstStyle/>
          <a:p>
            <a:pPr algn="r" rtl="1"/>
            <a:r>
              <a:rPr lang="ar-DZ" sz="2400" b="1" dirty="0" smtClean="0">
                <a:solidFill>
                  <a:srgbClr val="FF0000"/>
                </a:solidFill>
              </a:rPr>
              <a:t>- </a:t>
            </a:r>
            <a:r>
              <a:rPr lang="ar-SA" sz="2400" b="1" dirty="0" smtClean="0">
                <a:solidFill>
                  <a:srgbClr val="FF0000"/>
                </a:solidFill>
              </a:rPr>
              <a:t>التــوتر الكهربائــي بين طرفــي الوشيعــة :</a:t>
            </a:r>
            <a:endParaRPr lang="ar-DZ" sz="2400" b="1" dirty="0" smtClean="0">
              <a:solidFill>
                <a:srgbClr val="FF0000"/>
              </a:solidFill>
            </a:endParaRPr>
          </a:p>
          <a:p>
            <a:pPr algn="r" rtl="1"/>
            <a:r>
              <a:rPr lang="ar-SA" sz="2400" b="1" dirty="0" smtClean="0"/>
              <a:t>اعتمادا على قانون </a:t>
            </a:r>
            <a:r>
              <a:rPr lang="ar-DZ" sz="2400" b="1" dirty="0" smtClean="0"/>
              <a:t>جمع الجهود </a:t>
            </a:r>
            <a:r>
              <a:rPr lang="ar-SA" sz="2400" b="1" dirty="0" smtClean="0"/>
              <a:t>، يمكن كتابة:   </a:t>
            </a:r>
            <a:endParaRPr lang="fr-FR" sz="2400" b="1" dirty="0" smtClean="0"/>
          </a:p>
          <a:p>
            <a:pPr algn="ctr" rtl="1">
              <a:lnSpc>
                <a:spcPct val="150000"/>
              </a:lnSpc>
            </a:pPr>
            <a:r>
              <a:rPr lang="ar-SA" sz="2400" b="1" dirty="0" smtClean="0"/>
              <a:t> </a:t>
            </a:r>
            <a:r>
              <a:rPr lang="fr-FR" sz="2400" b="1" dirty="0" smtClean="0"/>
              <a:t>u</a:t>
            </a:r>
            <a:r>
              <a:rPr lang="fr-FR" sz="2400" b="1" baseline="-25000" dirty="0" smtClean="0"/>
              <a:t>AB</a:t>
            </a:r>
            <a:r>
              <a:rPr lang="fr-FR" sz="2400" b="1" dirty="0" smtClean="0"/>
              <a:t>(t) = E-R.i(t)</a:t>
            </a:r>
          </a:p>
          <a:p>
            <a:pPr algn="r" rtl="1">
              <a:lnSpc>
                <a:spcPct val="150000"/>
              </a:lnSpc>
            </a:pPr>
            <a:r>
              <a:rPr lang="ar-SA" sz="2400" b="1" dirty="0" smtClean="0"/>
              <a:t>من أجل  :  </a:t>
            </a:r>
            <a:r>
              <a:rPr lang="fr-FR" sz="2400" b="1" dirty="0" smtClean="0"/>
              <a:t>t &gt; 0</a:t>
            </a:r>
            <a:r>
              <a:rPr lang="ar-SA" sz="2400" b="1" dirty="0" smtClean="0"/>
              <a:t>  يكون لدينا :  </a:t>
            </a:r>
            <a:r>
              <a:rPr lang="fr-FR" sz="2400" b="1" dirty="0" smtClean="0"/>
              <a:t>= (E/R</a:t>
            </a:r>
            <a:r>
              <a:rPr lang="fr-FR" sz="2400" b="1" baseline="-25000" dirty="0" smtClean="0"/>
              <a:t>t</a:t>
            </a:r>
            <a:r>
              <a:rPr lang="fr-FR" sz="2400" b="1" dirty="0" smtClean="0"/>
              <a:t>).(1-e</a:t>
            </a:r>
            <a:r>
              <a:rPr lang="fr-FR" sz="2400" b="1" baseline="30000" dirty="0" smtClean="0"/>
              <a:t>-t/τ</a:t>
            </a:r>
            <a:r>
              <a:rPr lang="fr-FR" sz="2400" b="1" dirty="0" smtClean="0"/>
              <a:t> )</a:t>
            </a:r>
            <a:r>
              <a:rPr lang="ar-SA" sz="2400" b="1" dirty="0" smtClean="0"/>
              <a:t>  </a:t>
            </a:r>
            <a:r>
              <a:rPr lang="fr-FR" sz="2400" b="1" dirty="0" smtClean="0"/>
              <a:t>i (t)</a:t>
            </a:r>
          </a:p>
          <a:p>
            <a:pPr algn="r" rtl="1">
              <a:lnSpc>
                <a:spcPct val="150000"/>
              </a:lnSpc>
            </a:pPr>
            <a:r>
              <a:rPr lang="ar-DZ" sz="2400" b="1" dirty="0" smtClean="0"/>
              <a:t>إذن :</a:t>
            </a:r>
            <a:endParaRPr lang="fr-FR" dirty="0"/>
          </a:p>
        </p:txBody>
      </p:sp>
      <p:pic>
        <p:nvPicPr>
          <p:cNvPr id="43010" name="Picture 2"/>
          <p:cNvPicPr>
            <a:picLocks noChangeAspect="1" noChangeArrowheads="1"/>
          </p:cNvPicPr>
          <p:nvPr/>
        </p:nvPicPr>
        <p:blipFill>
          <a:blip r:embed="rId2"/>
          <a:srcRect/>
          <a:stretch>
            <a:fillRect/>
          </a:stretch>
        </p:blipFill>
        <p:spPr bwMode="auto">
          <a:xfrm>
            <a:off x="2071670" y="3357562"/>
            <a:ext cx="4958470" cy="2643206"/>
          </a:xfrm>
          <a:prstGeom prst="rect">
            <a:avLst/>
          </a:prstGeom>
          <a:noFill/>
          <a:ln w="9525">
            <a:noFill/>
            <a:miter lim="800000"/>
            <a:headEnd/>
            <a:tailEnd/>
          </a:ln>
        </p:spPr>
      </p:pic>
      <p:sp>
        <p:nvSpPr>
          <p:cNvPr id="8" name="Organigramme : Alternative 7"/>
          <p:cNvSpPr/>
          <p:nvPr/>
        </p:nvSpPr>
        <p:spPr>
          <a:xfrm>
            <a:off x="2071670" y="2357430"/>
            <a:ext cx="5429288" cy="5715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3200" b="1" dirty="0" smtClean="0"/>
              <a:t>u</a:t>
            </a:r>
            <a:r>
              <a:rPr lang="fr-FR" sz="3200" b="1" baseline="-25000" dirty="0" smtClean="0"/>
              <a:t>AB</a:t>
            </a:r>
            <a:r>
              <a:rPr lang="fr-FR" sz="3200" b="1" dirty="0" smtClean="0"/>
              <a:t>(t) = E.(1-</a:t>
            </a:r>
            <a:r>
              <a:rPr lang="fr-FR" sz="3200" b="1" dirty="0" smtClean="0">
                <a:solidFill>
                  <a:srgbClr val="FF0000"/>
                </a:solidFill>
              </a:rPr>
              <a:t>(</a:t>
            </a:r>
            <a:r>
              <a:rPr lang="fr-FR" sz="3200" b="1" dirty="0" smtClean="0"/>
              <a:t>R/R</a:t>
            </a:r>
            <a:r>
              <a:rPr lang="fr-FR" sz="3200" b="1" baseline="-25000" dirty="0" smtClean="0"/>
              <a:t>t</a:t>
            </a:r>
            <a:r>
              <a:rPr lang="fr-FR" sz="3200" b="1" dirty="0" smtClean="0"/>
              <a:t>)(1-e</a:t>
            </a:r>
            <a:r>
              <a:rPr lang="fr-FR" sz="3200" b="1" baseline="30000" dirty="0" smtClean="0"/>
              <a:t>-t/τ</a:t>
            </a:r>
            <a:r>
              <a:rPr lang="fr-FR" sz="3200" b="1" dirty="0" smtClean="0"/>
              <a:t> </a:t>
            </a:r>
            <a:r>
              <a:rPr lang="fr-FR" sz="3200" b="1" dirty="0" smtClean="0">
                <a:solidFill>
                  <a:srgbClr val="FF0000"/>
                </a:solidFill>
              </a:rPr>
              <a:t>)</a:t>
            </a:r>
            <a:r>
              <a:rPr lang="fr-FR" sz="3200" b="1" dirty="0" smtClean="0"/>
              <a:t>)</a:t>
            </a:r>
            <a:endParaRPr lang="ar-DZ" sz="3200" b="1" dirty="0" smtClean="0"/>
          </a:p>
          <a:p>
            <a:pPr algn="ctr"/>
            <a:endParaRPr lang="fr-FR"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285728"/>
            <a:ext cx="8643998" cy="1200329"/>
          </a:xfrm>
          <a:prstGeom prst="rect">
            <a:avLst/>
          </a:prstGeom>
          <a:noFill/>
        </p:spPr>
        <p:txBody>
          <a:bodyPr wrap="square" rtlCol="0">
            <a:spAutoFit/>
          </a:bodyPr>
          <a:lstStyle/>
          <a:p>
            <a:pPr algn="r" rtl="1"/>
            <a:endParaRPr lang="ar-DZ" dirty="0" smtClean="0"/>
          </a:p>
          <a:p>
            <a:pPr algn="r" rtl="1"/>
            <a:endParaRPr lang="ar-DZ" dirty="0" smtClean="0"/>
          </a:p>
          <a:p>
            <a:pPr algn="r" rtl="1"/>
            <a:endParaRPr lang="ar-DZ" dirty="0" smtClean="0"/>
          </a:p>
          <a:p>
            <a:pPr algn="r" rtl="1"/>
            <a:endParaRPr lang="fr-FR" dirty="0"/>
          </a:p>
        </p:txBody>
      </p:sp>
      <p:sp>
        <p:nvSpPr>
          <p:cNvPr id="5" name="ZoneTexte 4"/>
          <p:cNvSpPr txBox="1"/>
          <p:nvPr/>
        </p:nvSpPr>
        <p:spPr>
          <a:xfrm>
            <a:off x="214282" y="285728"/>
            <a:ext cx="8643998" cy="2677656"/>
          </a:xfrm>
          <a:prstGeom prst="rect">
            <a:avLst/>
          </a:prstGeom>
          <a:noFill/>
        </p:spPr>
        <p:txBody>
          <a:bodyPr wrap="square" rtlCol="0">
            <a:spAutoFit/>
          </a:bodyPr>
          <a:lstStyle/>
          <a:p>
            <a:pPr algn="r" rtl="1"/>
            <a:r>
              <a:rPr lang="ar-DZ" sz="2400" b="1" dirty="0" smtClean="0">
                <a:solidFill>
                  <a:schemeClr val="accent1"/>
                </a:solidFill>
              </a:rPr>
              <a:t>ب - انقطاع التيار في دارة كهربائية</a:t>
            </a:r>
            <a:r>
              <a:rPr lang="fr-FR" sz="2400" b="1" dirty="0" smtClean="0">
                <a:solidFill>
                  <a:schemeClr val="accent1"/>
                </a:solidFill>
              </a:rPr>
              <a:t>RL </a:t>
            </a:r>
            <a:r>
              <a:rPr lang="ar-SA" sz="2400" b="1" dirty="0" smtClean="0">
                <a:solidFill>
                  <a:schemeClr val="accent1"/>
                </a:solidFill>
              </a:rPr>
              <a:t> </a:t>
            </a:r>
            <a:r>
              <a:rPr lang="ar-DZ" sz="2400" b="1" dirty="0" smtClean="0">
                <a:solidFill>
                  <a:schemeClr val="accent1"/>
                </a:solidFill>
              </a:rPr>
              <a:t>:</a:t>
            </a:r>
          </a:p>
          <a:p>
            <a:pPr algn="r" rtl="1">
              <a:buFontTx/>
              <a:buChar char="-"/>
            </a:pPr>
            <a:r>
              <a:rPr lang="ar-SA" sz="2400" b="1" dirty="0" smtClean="0">
                <a:solidFill>
                  <a:srgbClr val="FF0000"/>
                </a:solidFill>
              </a:rPr>
              <a:t>المعادلة التفاضلية الموافقة لتطور شدة التيار الكهربائي في ثنائي القطب </a:t>
            </a:r>
            <a:r>
              <a:rPr lang="fr-FR" sz="2400" b="1" dirty="0" smtClean="0">
                <a:solidFill>
                  <a:srgbClr val="FF0000"/>
                </a:solidFill>
              </a:rPr>
              <a:t>RL</a:t>
            </a:r>
            <a:r>
              <a:rPr lang="ar-SA" sz="2400" b="1" dirty="0" smtClean="0">
                <a:solidFill>
                  <a:srgbClr val="FF0000"/>
                </a:solidFill>
              </a:rPr>
              <a:t> </a:t>
            </a:r>
            <a:r>
              <a:rPr lang="fr-FR" sz="2400" dirty="0" smtClean="0">
                <a:solidFill>
                  <a:srgbClr val="FF0000"/>
                </a:solidFill>
              </a:rPr>
              <a:t>:</a:t>
            </a:r>
            <a:endParaRPr lang="ar-DZ" sz="2400" dirty="0" smtClean="0">
              <a:solidFill>
                <a:srgbClr val="FF0000"/>
              </a:solidFill>
            </a:endParaRPr>
          </a:p>
          <a:p>
            <a:pPr algn="r" rtl="1"/>
            <a:endParaRPr lang="ar-DZ" sz="2400" b="1" dirty="0" smtClean="0">
              <a:solidFill>
                <a:srgbClr val="FF0000"/>
              </a:solidFill>
            </a:endParaRPr>
          </a:p>
          <a:p>
            <a:pPr algn="r" rtl="1"/>
            <a:r>
              <a:rPr lang="ar-DZ" sz="2400" b="1" dirty="0" smtClean="0"/>
              <a:t>باستعمال قانون جمع الجهود : </a:t>
            </a:r>
          </a:p>
          <a:p>
            <a:pPr algn="r" rtl="1"/>
            <a:endParaRPr lang="ar-DZ" sz="2400" b="1" dirty="0" smtClean="0">
              <a:solidFill>
                <a:srgbClr val="FF0000"/>
              </a:solidFill>
            </a:endParaRPr>
          </a:p>
          <a:p>
            <a:pPr algn="r" rtl="1"/>
            <a:endParaRPr lang="ar-DZ" sz="2400" b="1" dirty="0" smtClean="0">
              <a:solidFill>
                <a:srgbClr val="FF0000"/>
              </a:solidFill>
            </a:endParaRPr>
          </a:p>
          <a:p>
            <a:pPr algn="r" rtl="1"/>
            <a:endParaRPr lang="fr-FR" sz="2400" b="1" dirty="0">
              <a:solidFill>
                <a:schemeClr val="accent1"/>
              </a:solidFill>
            </a:endParaRPr>
          </a:p>
        </p:txBody>
      </p:sp>
      <p:grpSp>
        <p:nvGrpSpPr>
          <p:cNvPr id="44034" name="Group 2"/>
          <p:cNvGrpSpPr>
            <a:grpSpLocks/>
          </p:cNvGrpSpPr>
          <p:nvPr/>
        </p:nvGrpSpPr>
        <p:grpSpPr bwMode="auto">
          <a:xfrm>
            <a:off x="214282" y="1428736"/>
            <a:ext cx="3357586" cy="2357454"/>
            <a:chOff x="2880" y="7352"/>
            <a:chExt cx="4680" cy="3073"/>
          </a:xfrm>
        </p:grpSpPr>
        <p:pic>
          <p:nvPicPr>
            <p:cNvPr id="44035" name="Picture 3"/>
            <p:cNvPicPr>
              <a:picLocks noChangeAspect="1" noChangeArrowheads="1"/>
            </p:cNvPicPr>
            <p:nvPr/>
          </p:nvPicPr>
          <p:blipFill>
            <a:blip r:embed="rId2"/>
            <a:srcRect/>
            <a:stretch>
              <a:fillRect/>
            </a:stretch>
          </p:blipFill>
          <p:spPr bwMode="auto">
            <a:xfrm>
              <a:off x="3060" y="7352"/>
              <a:ext cx="4075" cy="3073"/>
            </a:xfrm>
            <a:prstGeom prst="rect">
              <a:avLst/>
            </a:prstGeom>
            <a:noFill/>
            <a:ln w="9525">
              <a:noFill/>
              <a:miter lim="800000"/>
              <a:headEnd/>
              <a:tailEnd/>
            </a:ln>
          </p:spPr>
        </p:pic>
        <p:sp>
          <p:nvSpPr>
            <p:cNvPr id="44036" name="Text Box 4"/>
            <p:cNvSpPr txBox="1">
              <a:spLocks noChangeArrowheads="1"/>
            </p:cNvSpPr>
            <p:nvPr/>
          </p:nvSpPr>
          <p:spPr bwMode="auto">
            <a:xfrm>
              <a:off x="2880" y="8127"/>
              <a:ext cx="363" cy="49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Arial" pitchFamily="34" charset="0"/>
                </a:rPr>
                <a:t>K</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4037" name="Text Box 5"/>
            <p:cNvSpPr txBox="1">
              <a:spLocks noChangeArrowheads="1"/>
            </p:cNvSpPr>
            <p:nvPr/>
          </p:nvSpPr>
          <p:spPr bwMode="auto">
            <a:xfrm>
              <a:off x="6840" y="8667"/>
              <a:ext cx="720" cy="54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Arial" pitchFamily="34" charset="0"/>
                </a:rPr>
                <a:t>L</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4038" name="Text Box 6"/>
            <p:cNvSpPr txBox="1">
              <a:spLocks noChangeArrowheads="1"/>
            </p:cNvSpPr>
            <p:nvPr/>
          </p:nvSpPr>
          <p:spPr bwMode="auto">
            <a:xfrm>
              <a:off x="6840" y="9567"/>
              <a:ext cx="540" cy="54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Arial" pitchFamily="34" charset="0"/>
                </a:rPr>
                <a:t>r</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Text Box 7"/>
            <p:cNvSpPr txBox="1">
              <a:spLocks noChangeArrowheads="1"/>
            </p:cNvSpPr>
            <p:nvPr/>
          </p:nvSpPr>
          <p:spPr bwMode="auto">
            <a:xfrm>
              <a:off x="6840" y="7767"/>
              <a:ext cx="540" cy="36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Arial" pitchFamily="34" charset="0"/>
                </a:rPr>
                <a:t>R</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44041" name="Picture 9"/>
          <p:cNvPicPr>
            <a:picLocks noChangeAspect="1" noChangeArrowheads="1"/>
          </p:cNvPicPr>
          <p:nvPr/>
        </p:nvPicPr>
        <p:blipFill>
          <a:blip r:embed="rId3">
            <a:lum contrast="40000"/>
          </a:blip>
          <a:srcRect/>
          <a:stretch>
            <a:fillRect/>
          </a:stretch>
        </p:blipFill>
        <p:spPr bwMode="auto">
          <a:xfrm>
            <a:off x="4143372" y="2000240"/>
            <a:ext cx="3344933" cy="6381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4042" name="Picture 10"/>
          <p:cNvPicPr>
            <a:picLocks noChangeAspect="1" noChangeArrowheads="1"/>
          </p:cNvPicPr>
          <p:nvPr/>
        </p:nvPicPr>
        <p:blipFill>
          <a:blip r:embed="rId4"/>
          <a:srcRect/>
          <a:stretch>
            <a:fillRect/>
          </a:stretch>
        </p:blipFill>
        <p:spPr bwMode="auto">
          <a:xfrm>
            <a:off x="5695361" y="2928934"/>
            <a:ext cx="3024789" cy="500066"/>
          </a:xfrm>
          <a:prstGeom prst="rect">
            <a:avLst/>
          </a:prstGeom>
          <a:noFill/>
          <a:ln w="9525">
            <a:noFill/>
            <a:miter lim="800000"/>
            <a:headEnd/>
            <a:tailEnd/>
          </a:ln>
          <a:effectLst/>
        </p:spPr>
      </p:pic>
      <p:pic>
        <p:nvPicPr>
          <p:cNvPr id="44043" name="Picture 11"/>
          <p:cNvPicPr>
            <a:picLocks noChangeAspect="1" noChangeArrowheads="1"/>
          </p:cNvPicPr>
          <p:nvPr/>
        </p:nvPicPr>
        <p:blipFill>
          <a:blip r:embed="rId5"/>
          <a:srcRect/>
          <a:stretch>
            <a:fillRect/>
          </a:stretch>
        </p:blipFill>
        <p:spPr bwMode="auto">
          <a:xfrm>
            <a:off x="3714744" y="3429000"/>
            <a:ext cx="3300436" cy="1143008"/>
          </a:xfrm>
          <a:prstGeom prst="rect">
            <a:avLst/>
          </a:prstGeom>
          <a:noFill/>
          <a:ln w="9525">
            <a:noFill/>
            <a:miter lim="800000"/>
            <a:headEnd/>
            <a:tailEnd/>
          </a:ln>
          <a:effectLst/>
        </p:spPr>
      </p:pic>
      <p:pic>
        <p:nvPicPr>
          <p:cNvPr id="44044" name="Picture 12"/>
          <p:cNvPicPr>
            <a:picLocks noChangeAspect="1" noChangeArrowheads="1"/>
          </p:cNvPicPr>
          <p:nvPr/>
        </p:nvPicPr>
        <p:blipFill>
          <a:blip r:embed="rId6"/>
          <a:srcRect/>
          <a:stretch>
            <a:fillRect/>
          </a:stretch>
        </p:blipFill>
        <p:spPr bwMode="auto">
          <a:xfrm>
            <a:off x="3583964" y="4643446"/>
            <a:ext cx="5312389" cy="571504"/>
          </a:xfrm>
          <a:prstGeom prst="rect">
            <a:avLst/>
          </a:prstGeom>
          <a:noFill/>
          <a:ln w="9525">
            <a:noFill/>
            <a:miter lim="800000"/>
            <a:headEnd/>
            <a:tailEnd/>
          </a:ln>
          <a:effectLst/>
        </p:spPr>
      </p:pic>
      <p:pic>
        <p:nvPicPr>
          <p:cNvPr id="44045" name="Picture 13"/>
          <p:cNvPicPr>
            <a:picLocks noChangeAspect="1" noChangeArrowheads="1"/>
          </p:cNvPicPr>
          <p:nvPr/>
        </p:nvPicPr>
        <p:blipFill>
          <a:blip r:embed="rId7"/>
          <a:srcRect/>
          <a:stretch>
            <a:fillRect/>
          </a:stretch>
        </p:blipFill>
        <p:spPr bwMode="auto">
          <a:xfrm>
            <a:off x="2786050" y="5357826"/>
            <a:ext cx="2709195" cy="838204"/>
          </a:xfrm>
          <a:prstGeom prst="rect">
            <a:avLst/>
          </a:prstGeom>
          <a:noFill/>
          <a:ln w="9525">
            <a:noFill/>
            <a:miter lim="800000"/>
            <a:headEnd/>
            <a:tailEnd/>
          </a:ln>
          <a:effectLst/>
        </p:spPr>
      </p:pic>
      <p:cxnSp>
        <p:nvCxnSpPr>
          <p:cNvPr id="19" name="Connecteur droit avec flèche 18"/>
          <p:cNvCxnSpPr/>
          <p:nvPr/>
        </p:nvCxnSpPr>
        <p:spPr>
          <a:xfrm rot="5400000" flipH="1" flipV="1">
            <a:off x="2321306" y="2964256"/>
            <a:ext cx="9286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rot="5400000" flipH="1" flipV="1">
            <a:off x="2464579" y="2035165"/>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4046" name="Picture 14"/>
          <p:cNvPicPr>
            <a:picLocks noChangeAspect="1" noChangeArrowheads="1"/>
          </p:cNvPicPr>
          <p:nvPr/>
        </p:nvPicPr>
        <p:blipFill>
          <a:blip r:embed="rId8"/>
          <a:srcRect/>
          <a:stretch>
            <a:fillRect/>
          </a:stretch>
        </p:blipFill>
        <p:spPr bwMode="auto">
          <a:xfrm>
            <a:off x="2305037" y="1857364"/>
            <a:ext cx="409575" cy="342900"/>
          </a:xfrm>
          <a:prstGeom prst="rect">
            <a:avLst/>
          </a:prstGeom>
          <a:noFill/>
          <a:ln w="9525">
            <a:noFill/>
            <a:miter lim="800000"/>
            <a:headEnd/>
            <a:tailEnd/>
          </a:ln>
          <a:effectLst/>
        </p:spPr>
      </p:pic>
      <p:pic>
        <p:nvPicPr>
          <p:cNvPr id="44047" name="Picture 15"/>
          <p:cNvPicPr>
            <a:picLocks noChangeAspect="1" noChangeArrowheads="1"/>
          </p:cNvPicPr>
          <p:nvPr/>
        </p:nvPicPr>
        <p:blipFill>
          <a:blip r:embed="rId9"/>
          <a:srcRect/>
          <a:stretch>
            <a:fillRect/>
          </a:stretch>
        </p:blipFill>
        <p:spPr bwMode="auto">
          <a:xfrm>
            <a:off x="2357422" y="2714620"/>
            <a:ext cx="381000" cy="3143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85720" y="357166"/>
            <a:ext cx="8572560" cy="8248412"/>
          </a:xfrm>
          <a:prstGeom prst="rect">
            <a:avLst/>
          </a:prstGeom>
          <a:noFill/>
        </p:spPr>
        <p:txBody>
          <a:bodyPr wrap="square" rtlCol="0">
            <a:spAutoFit/>
          </a:bodyPr>
          <a:lstStyle/>
          <a:p>
            <a:pPr algn="r" rtl="1"/>
            <a:endParaRPr lang="ar-DZ" sz="2400" b="1" dirty="0" smtClean="0">
              <a:solidFill>
                <a:srgbClr val="FF0000"/>
              </a:solidFill>
            </a:endParaRPr>
          </a:p>
          <a:p>
            <a:pPr algn="r" rtl="1"/>
            <a:endParaRPr lang="ar-DZ" sz="2400" b="1" dirty="0" smtClean="0">
              <a:solidFill>
                <a:srgbClr val="FF0000"/>
              </a:solidFill>
            </a:endParaRPr>
          </a:p>
          <a:p>
            <a:pPr algn="r" rtl="1"/>
            <a:r>
              <a:rPr lang="ar-DZ" sz="2400" b="1" dirty="0" smtClean="0">
                <a:solidFill>
                  <a:srgbClr val="FF0000"/>
                </a:solidFill>
              </a:rPr>
              <a:t>2- التفسير المجهري لشحن و تفريغ المكثفة :</a:t>
            </a:r>
          </a:p>
          <a:p>
            <a:pPr algn="r" rtl="1"/>
            <a:r>
              <a:rPr lang="ar-DZ" sz="2400" b="1" dirty="0" smtClean="0">
                <a:solidFill>
                  <a:srgbClr val="00B050"/>
                </a:solidFill>
              </a:rPr>
              <a:t>نشاط تجريبي : </a:t>
            </a:r>
          </a:p>
          <a:p>
            <a:pPr algn="r" rtl="1"/>
            <a:endParaRPr lang="ar-DZ" sz="800" b="1" dirty="0" smtClean="0">
              <a:solidFill>
                <a:srgbClr val="FF0000"/>
              </a:solidFill>
            </a:endParaRPr>
          </a:p>
          <a:p>
            <a:pPr algn="r" rtl="1"/>
            <a:r>
              <a:rPr lang="ar-DZ" sz="2400" b="1" dirty="0" smtClean="0"/>
              <a:t>- محاكاة لظاهرة شحن و تفريغ مكثفة باستعمال برنامج</a:t>
            </a:r>
            <a:r>
              <a:rPr lang="ar-DZ" sz="2400" b="1" dirty="0" smtClean="0">
                <a:solidFill>
                  <a:srgbClr val="FF0000"/>
                </a:solidFill>
              </a:rPr>
              <a:t> </a:t>
            </a:r>
            <a:r>
              <a:rPr lang="fr-FR" sz="2400" dirty="0" smtClean="0"/>
              <a:t>Crocodile clips </a:t>
            </a:r>
            <a:r>
              <a:rPr lang="ar-DZ" sz="2400" b="1" dirty="0" smtClean="0">
                <a:solidFill>
                  <a:srgbClr val="FF0000"/>
                </a:solidFill>
              </a:rPr>
              <a:t> </a:t>
            </a:r>
          </a:p>
          <a:p>
            <a:pPr algn="r" rtl="1"/>
            <a:endParaRPr lang="ar-DZ" dirty="0" smtClean="0"/>
          </a:p>
          <a:p>
            <a:pPr algn="r" rtl="1"/>
            <a:r>
              <a:rPr lang="ar-DZ" sz="2400" b="1" u="sng" dirty="0" smtClean="0">
                <a:solidFill>
                  <a:srgbClr val="0070C0"/>
                </a:solidFill>
              </a:rPr>
              <a:t>1- إضغط هنا لتنصيب البرنامج </a:t>
            </a:r>
          </a:p>
          <a:p>
            <a:pPr algn="r" rtl="1"/>
            <a:endParaRPr lang="ar-DZ" sz="2400" b="1" u="sng" dirty="0" smtClean="0">
              <a:solidFill>
                <a:srgbClr val="0070C0"/>
              </a:solidFill>
            </a:endParaRPr>
          </a:p>
          <a:p>
            <a:pPr algn="ctr" rtl="1"/>
            <a:endParaRPr lang="ar-DZ" sz="2400" b="1" u="sng" dirty="0" smtClean="0">
              <a:solidFill>
                <a:srgbClr val="0070C0"/>
              </a:solidFill>
            </a:endParaRPr>
          </a:p>
          <a:p>
            <a:pPr algn="r" rtl="1"/>
            <a:r>
              <a:rPr lang="ar-DZ" sz="2400" b="1" u="sng" dirty="0" smtClean="0">
                <a:solidFill>
                  <a:srgbClr val="0070C0"/>
                </a:solidFill>
                <a:hlinkClick r:id="rId2" action="ppaction://hlinkfile"/>
              </a:rPr>
              <a:t>2- وثيقة خاصة بالتلميذ – إضغط هنا – </a:t>
            </a:r>
            <a:endParaRPr lang="ar-DZ" sz="2400" b="1" u="sng" dirty="0" smtClean="0">
              <a:solidFill>
                <a:srgbClr val="0070C0"/>
              </a:solidFill>
            </a:endParaRPr>
          </a:p>
          <a:p>
            <a:pPr algn="r" rtl="1"/>
            <a:endParaRPr lang="ar-DZ" sz="2400" b="1" u="sng" dirty="0" smtClean="0">
              <a:solidFill>
                <a:srgbClr val="0070C0"/>
              </a:solidFill>
            </a:endParaRPr>
          </a:p>
          <a:p>
            <a:pPr algn="r" rtl="1"/>
            <a:endParaRPr lang="ar-DZ" sz="2400" b="1" u="sng" dirty="0" smtClean="0">
              <a:solidFill>
                <a:srgbClr val="0070C0"/>
              </a:solidFill>
            </a:endParaRPr>
          </a:p>
          <a:p>
            <a:pPr algn="r" rtl="1"/>
            <a:r>
              <a:rPr lang="ar-DZ" sz="2400" b="1" u="sng" dirty="0" smtClean="0">
                <a:solidFill>
                  <a:srgbClr val="0070C0"/>
                </a:solidFill>
                <a:hlinkClick r:id="rId3" action="ppaction://hlinkfile"/>
              </a:rPr>
              <a:t>3- تحليل النشاط – إضغط هنا -</a:t>
            </a:r>
            <a:r>
              <a:rPr lang="ar-DZ" sz="2400" b="1" u="sng" dirty="0" smtClean="0">
                <a:solidFill>
                  <a:srgbClr val="0070C0"/>
                </a:solidFill>
                <a:hlinkClick r:id="rId4" action="ppaction://hlinkfile"/>
              </a:rPr>
              <a:t> </a:t>
            </a:r>
            <a:endParaRPr lang="ar-DZ" sz="2400" b="1" u="sng" dirty="0" smtClean="0">
              <a:solidFill>
                <a:srgbClr val="0070C0"/>
              </a:solidFill>
            </a:endParaRPr>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fr-FR" dirty="0"/>
          </a:p>
        </p:txBody>
      </p:sp>
      <p:pic>
        <p:nvPicPr>
          <p:cNvPr id="7170" name="Picture 2">
            <a:hlinkClick r:id="rId5" action="ppaction://hlinkfile"/>
          </p:cNvPr>
          <p:cNvPicPr>
            <a:picLocks noChangeAspect="1" noChangeArrowheads="1"/>
          </p:cNvPicPr>
          <p:nvPr/>
        </p:nvPicPr>
        <p:blipFill>
          <a:blip r:embed="rId6"/>
          <a:srcRect/>
          <a:stretch>
            <a:fillRect/>
          </a:stretch>
        </p:blipFill>
        <p:spPr bwMode="auto">
          <a:xfrm>
            <a:off x="4610102" y="2524405"/>
            <a:ext cx="962030" cy="90459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285728"/>
            <a:ext cx="8715436" cy="6093976"/>
          </a:xfrm>
          <a:prstGeom prst="rect">
            <a:avLst/>
          </a:prstGeom>
          <a:noFill/>
        </p:spPr>
        <p:txBody>
          <a:bodyPr wrap="square" rtlCol="0">
            <a:spAutoFit/>
          </a:bodyPr>
          <a:lstStyle/>
          <a:p>
            <a:pPr algn="r" rtl="1">
              <a:buFontTx/>
              <a:buChar char="-"/>
            </a:pPr>
            <a:r>
              <a:rPr lang="ar-SA" sz="2400" b="1" dirty="0" smtClean="0">
                <a:solidFill>
                  <a:srgbClr val="FF0000"/>
                </a:solidFill>
              </a:rPr>
              <a:t>التــوتر الكهربائــي بين طرفــي الوشيعــة :</a:t>
            </a:r>
            <a:endParaRPr lang="ar-DZ" sz="2400" b="1" dirty="0" smtClean="0">
              <a:solidFill>
                <a:srgbClr val="FF0000"/>
              </a:solidFill>
            </a:endParaRPr>
          </a:p>
          <a:p>
            <a:pPr algn="r" rtl="1"/>
            <a:r>
              <a:rPr lang="ar-DZ" sz="2400" b="1" dirty="0" smtClean="0">
                <a:solidFill>
                  <a:srgbClr val="FF0000"/>
                </a:solidFill>
              </a:rPr>
              <a:t>لدينا : </a:t>
            </a:r>
          </a:p>
          <a:p>
            <a:pPr algn="r" rtl="1"/>
            <a:endParaRPr lang="ar-DZ" sz="2400" b="1" dirty="0" smtClean="0">
              <a:solidFill>
                <a:srgbClr val="FF0000"/>
              </a:solidFill>
            </a:endParaRPr>
          </a:p>
          <a:p>
            <a:pPr algn="r" rtl="1"/>
            <a:endParaRPr lang="ar-DZ" dirty="0" smtClean="0"/>
          </a:p>
          <a:p>
            <a:pPr algn="r" rtl="1"/>
            <a:endParaRPr lang="ar-DZ" dirty="0" smtClean="0"/>
          </a:p>
          <a:p>
            <a:pPr algn="r" rtl="1"/>
            <a:r>
              <a:rPr lang="ar-DZ" sz="2400" b="1" dirty="0" smtClean="0"/>
              <a:t>نعوض عبارة التيار السابقة فنجد :</a:t>
            </a:r>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r>
              <a:rPr lang="ar-DZ" sz="2400" b="1" dirty="0" smtClean="0"/>
              <a:t> </a:t>
            </a:r>
          </a:p>
          <a:p>
            <a:pPr algn="r" rtl="1"/>
            <a:endParaRPr lang="fr-FR" dirty="0"/>
          </a:p>
        </p:txBody>
      </p:sp>
      <p:pic>
        <p:nvPicPr>
          <p:cNvPr id="45058" name="Picture 2"/>
          <p:cNvPicPr>
            <a:picLocks noChangeAspect="1" noChangeArrowheads="1"/>
          </p:cNvPicPr>
          <p:nvPr/>
        </p:nvPicPr>
        <p:blipFill>
          <a:blip r:embed="rId2"/>
          <a:srcRect/>
          <a:stretch>
            <a:fillRect/>
          </a:stretch>
        </p:blipFill>
        <p:spPr bwMode="auto">
          <a:xfrm>
            <a:off x="3428992" y="928670"/>
            <a:ext cx="3955614" cy="904879"/>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a:srcRect/>
          <a:stretch>
            <a:fillRect/>
          </a:stretch>
        </p:blipFill>
        <p:spPr bwMode="auto">
          <a:xfrm>
            <a:off x="3214678" y="2357430"/>
            <a:ext cx="3038487" cy="733428"/>
          </a:xfrm>
          <a:prstGeom prst="rect">
            <a:avLst/>
          </a:prstGeom>
          <a:noFill/>
          <a:ln w="9525">
            <a:noFill/>
            <a:miter lim="800000"/>
            <a:headEnd/>
            <a:tailEnd/>
          </a:ln>
          <a:effectLst/>
        </p:spPr>
      </p:pic>
      <p:pic>
        <p:nvPicPr>
          <p:cNvPr id="45062" name="Picture 6"/>
          <p:cNvPicPr>
            <a:picLocks noChangeAspect="1" noChangeArrowheads="1"/>
          </p:cNvPicPr>
          <p:nvPr/>
        </p:nvPicPr>
        <p:blipFill>
          <a:blip r:embed="rId4"/>
          <a:srcRect/>
          <a:stretch>
            <a:fillRect/>
          </a:stretch>
        </p:blipFill>
        <p:spPr bwMode="auto">
          <a:xfrm>
            <a:off x="4500562" y="3143248"/>
            <a:ext cx="4357703" cy="3534581"/>
          </a:xfrm>
          <a:prstGeom prst="rect">
            <a:avLst/>
          </a:prstGeom>
          <a:noFill/>
          <a:ln w="9525">
            <a:noFill/>
            <a:miter lim="800000"/>
            <a:headEnd/>
            <a:tailEnd/>
          </a:ln>
          <a:effectLst/>
        </p:spPr>
      </p:pic>
      <p:pic>
        <p:nvPicPr>
          <p:cNvPr id="45063" name="Picture 7"/>
          <p:cNvPicPr>
            <a:picLocks noChangeAspect="1" noChangeArrowheads="1"/>
          </p:cNvPicPr>
          <p:nvPr/>
        </p:nvPicPr>
        <p:blipFill>
          <a:blip r:embed="rId5"/>
          <a:srcRect/>
          <a:stretch>
            <a:fillRect/>
          </a:stretch>
        </p:blipFill>
        <p:spPr bwMode="auto">
          <a:xfrm>
            <a:off x="285720" y="3071810"/>
            <a:ext cx="4257675" cy="34385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44" y="285728"/>
            <a:ext cx="8786874" cy="5632311"/>
          </a:xfrm>
          <a:prstGeom prst="rect">
            <a:avLst/>
          </a:prstGeom>
          <a:noFill/>
        </p:spPr>
        <p:txBody>
          <a:bodyPr wrap="square" rtlCol="0">
            <a:spAutoFit/>
          </a:bodyPr>
          <a:lstStyle/>
          <a:p>
            <a:pPr algn="r" rtl="1"/>
            <a:r>
              <a:rPr lang="ar-DZ" sz="2400" b="1" dirty="0" smtClean="0">
                <a:solidFill>
                  <a:srgbClr val="FF0000"/>
                </a:solidFill>
              </a:rPr>
              <a:t>5- الطـــاقة المخزنـــة فــــــي وشيعـــة :</a:t>
            </a:r>
          </a:p>
          <a:p>
            <a:pPr algn="r" rtl="1"/>
            <a:r>
              <a:rPr lang="ar-DZ" sz="2400" b="1" dirty="0" smtClean="0"/>
              <a:t>العمل التجريبي :</a:t>
            </a:r>
            <a:endParaRPr lang="fr-FR" sz="2400" dirty="0" smtClean="0"/>
          </a:p>
          <a:p>
            <a:pPr algn="r" rtl="1"/>
            <a:r>
              <a:rPr lang="ar-SA" sz="2400" b="1" dirty="0" smtClean="0"/>
              <a:t>لأدوات المستعملة: </a:t>
            </a:r>
            <a:endParaRPr lang="fr-FR" sz="2400" b="1" dirty="0" smtClean="0"/>
          </a:p>
          <a:p>
            <a:pPr lvl="0" algn="r" rtl="1"/>
            <a:r>
              <a:rPr lang="ar-MA" sz="2400" b="1" dirty="0" smtClean="0"/>
              <a:t>مولد جهد</a:t>
            </a:r>
            <a:r>
              <a:rPr lang="fr-FR" sz="2400" b="1" dirty="0" smtClean="0"/>
              <a:t>V</a:t>
            </a:r>
            <a:r>
              <a:rPr lang="ar-MA" sz="2400" b="1" dirty="0" smtClean="0"/>
              <a:t>6</a:t>
            </a:r>
            <a:r>
              <a:rPr lang="ar-DZ" sz="2400" b="1" dirty="0" smtClean="0"/>
              <a:t>، وشيعة (500 لفة ) ذاتيتها </a:t>
            </a:r>
            <a:r>
              <a:rPr lang="fr-FR" sz="2400" b="1" dirty="0" smtClean="0"/>
              <a:t>L = 10mH </a:t>
            </a:r>
            <a:r>
              <a:rPr lang="ar-DZ" sz="2400" b="1" dirty="0" smtClean="0"/>
              <a:t> ، ديود من نوع</a:t>
            </a:r>
            <a:r>
              <a:rPr lang="fr-FR" sz="2400" b="1" dirty="0" smtClean="0"/>
              <a:t>1N4007 </a:t>
            </a:r>
            <a:r>
              <a:rPr lang="ar-DZ" sz="2400" b="1" dirty="0" smtClean="0"/>
              <a:t>.</a:t>
            </a:r>
            <a:endParaRPr lang="fr-FR" sz="2400" b="1" dirty="0" smtClean="0"/>
          </a:p>
          <a:p>
            <a:pPr lvl="0" algn="r" rtl="1"/>
            <a:r>
              <a:rPr lang="ar-DZ" sz="2400" b="1" dirty="0" smtClean="0"/>
              <a:t>أسلاك توصيل، مكثفة غير مشحونة سعتها  </a:t>
            </a:r>
            <a:r>
              <a:rPr lang="fr-FR" sz="2400" b="1" dirty="0" smtClean="0"/>
              <a:t>5µF</a:t>
            </a:r>
            <a:r>
              <a:rPr lang="ar-DZ" sz="2400" b="1" dirty="0" smtClean="0"/>
              <a:t> ، فولط متر ،أمبير متر. قاطعة. مصباح </a:t>
            </a:r>
            <a:r>
              <a:rPr lang="fr-FR" sz="2400" b="1" dirty="0" smtClean="0"/>
              <a:t>(6V)</a:t>
            </a:r>
            <a:r>
              <a:rPr lang="ar-DZ" sz="2400" b="1" dirty="0" smtClean="0"/>
              <a:t>.</a:t>
            </a:r>
          </a:p>
          <a:p>
            <a:pPr lvl="0" algn="r" rtl="1"/>
            <a:endParaRPr lang="ar-DZ" sz="2400" b="1" dirty="0" smtClean="0"/>
          </a:p>
          <a:p>
            <a:pPr algn="r" rtl="1"/>
            <a:r>
              <a:rPr lang="ar-SA" sz="2400" b="1" dirty="0" smtClean="0"/>
              <a:t>التجربة: </a:t>
            </a:r>
            <a:endParaRPr lang="fr-FR" sz="2400" b="1" dirty="0" smtClean="0"/>
          </a:p>
          <a:p>
            <a:pPr algn="r" rtl="1"/>
            <a:r>
              <a:rPr lang="ar-DZ" sz="2400" b="1" dirty="0" smtClean="0"/>
              <a:t> * حقق التركيب الممثل في الشكل الموالي :</a:t>
            </a:r>
            <a:endParaRPr lang="fr-FR" sz="2400" b="1" dirty="0" smtClean="0"/>
          </a:p>
          <a:p>
            <a:pPr algn="r" rtl="1"/>
            <a:r>
              <a:rPr lang="fr-FR" sz="2400" b="1" dirty="0" smtClean="0"/>
              <a:t> </a:t>
            </a:r>
          </a:p>
          <a:p>
            <a:pPr lvl="0" algn="r" rtl="1">
              <a:buFontTx/>
              <a:buChar char="-"/>
            </a:pPr>
            <a:r>
              <a:rPr lang="ar-DZ" sz="2400" b="1" dirty="0" smtClean="0"/>
              <a:t>إغلق القاطعة ، ماذا تلاحظ؟ </a:t>
            </a:r>
          </a:p>
          <a:p>
            <a:pPr algn="r" rtl="1">
              <a:buFontTx/>
              <a:buChar char="-"/>
            </a:pPr>
            <a:r>
              <a:rPr lang="ar-DZ" sz="2400" b="1" dirty="0" smtClean="0"/>
              <a:t>افتح القاطعة</a:t>
            </a:r>
            <a:r>
              <a:rPr lang="fr-FR" sz="2400" b="1" dirty="0" smtClean="0"/>
              <a:t>K</a:t>
            </a:r>
            <a:r>
              <a:rPr lang="ar-DZ" sz="2400" b="1" dirty="0" smtClean="0"/>
              <a:t>. ماذا تلاحظ؟ وماذا تستنتج.</a:t>
            </a:r>
            <a:endParaRPr lang="fr-FR" sz="2400" b="1" dirty="0" smtClean="0"/>
          </a:p>
          <a:p>
            <a:pPr lvl="0" algn="r" rtl="1">
              <a:buFontTx/>
              <a:buChar char="-"/>
            </a:pPr>
            <a:endParaRPr lang="fr-FR" sz="2400" dirty="0" smtClean="0"/>
          </a:p>
          <a:p>
            <a:pPr lvl="0" algn="r" rtl="1"/>
            <a:endParaRPr lang="fr-FR" sz="2400" dirty="0" smtClean="0"/>
          </a:p>
          <a:p>
            <a:pPr algn="r" rtl="1"/>
            <a:r>
              <a:rPr lang="ar-DZ" sz="2400" b="1" dirty="0" smtClean="0">
                <a:solidFill>
                  <a:srgbClr val="FF0000"/>
                </a:solidFill>
              </a:rPr>
              <a:t> </a:t>
            </a:r>
            <a:endParaRPr lang="fr-FR" sz="2400" dirty="0">
              <a:solidFill>
                <a:srgbClr val="FF0000"/>
              </a:solidFill>
            </a:endParaRPr>
          </a:p>
        </p:txBody>
      </p:sp>
      <p:pic>
        <p:nvPicPr>
          <p:cNvPr id="46083" name="Picture 3"/>
          <p:cNvPicPr>
            <a:picLocks noChangeAspect="1" noChangeArrowheads="1"/>
          </p:cNvPicPr>
          <p:nvPr/>
        </p:nvPicPr>
        <p:blipFill>
          <a:blip r:embed="rId2"/>
          <a:srcRect/>
          <a:stretch>
            <a:fillRect/>
          </a:stretch>
        </p:blipFill>
        <p:spPr bwMode="auto">
          <a:xfrm>
            <a:off x="0" y="2500306"/>
            <a:ext cx="4329624" cy="2071702"/>
          </a:xfrm>
          <a:prstGeom prst="rect">
            <a:avLst/>
          </a:prstGeom>
          <a:noFill/>
          <a:ln w="9525">
            <a:noFill/>
            <a:miter lim="800000"/>
            <a:headEnd/>
            <a:tailEnd/>
          </a:ln>
          <a:effectLst/>
        </p:spPr>
      </p:pic>
      <p:sp>
        <p:nvSpPr>
          <p:cNvPr id="5" name="Rectangle à coins arrondis 4">
            <a:hlinkClick r:id="rId3" action="ppaction://hlinkfile"/>
          </p:cNvPr>
          <p:cNvSpPr/>
          <p:nvPr/>
        </p:nvSpPr>
        <p:spPr>
          <a:xfrm>
            <a:off x="357158" y="5857892"/>
            <a:ext cx="5786478" cy="5715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l" rtl="1"/>
            <a:r>
              <a:rPr lang="ar-DZ"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لاحظ التجربة باستخدام برنامج : </a:t>
            </a:r>
            <a:r>
              <a:rPr lang="fr-F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Crocodile Clips </a:t>
            </a:r>
            <a:endParaRPr lang="fr-F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44" y="285728"/>
            <a:ext cx="8858312" cy="5909310"/>
          </a:xfrm>
          <a:prstGeom prst="rect">
            <a:avLst/>
          </a:prstGeom>
          <a:noFill/>
        </p:spPr>
        <p:txBody>
          <a:bodyPr wrap="square" rtlCol="0">
            <a:spAutoFit/>
          </a:bodyPr>
          <a:lstStyle/>
          <a:p>
            <a:pPr algn="r" rtl="1"/>
            <a:r>
              <a:rPr lang="ar-DZ" sz="2400" b="1" dirty="0" smtClean="0"/>
              <a:t>* نلاحظ الإنحراف التدريجي لمؤشر الأمبير متر، ثم يثبت عند قيمة معينة. كما نلاحظ إشتعال تدريجي للمصباح .</a:t>
            </a:r>
            <a:endParaRPr lang="fr-FR" sz="2400" b="1" dirty="0" smtClean="0"/>
          </a:p>
          <a:p>
            <a:pPr algn="r" rtl="1"/>
            <a:r>
              <a:rPr lang="ar-DZ" sz="2400" b="1" dirty="0" smtClean="0"/>
              <a:t>نلاحظ عدم انحراف مؤشر الفولط متر(</a:t>
            </a:r>
            <a:r>
              <a:rPr lang="fr-FR" sz="2400" b="1" dirty="0" smtClean="0"/>
              <a:t>u</a:t>
            </a:r>
            <a:r>
              <a:rPr lang="fr-FR" sz="2400" b="1" baseline="-25000" dirty="0" smtClean="0"/>
              <a:t>C </a:t>
            </a:r>
            <a:r>
              <a:rPr lang="fr-FR" sz="2400" b="1" dirty="0" smtClean="0"/>
              <a:t>=0</a:t>
            </a:r>
            <a:r>
              <a:rPr lang="ar-DZ" sz="2400" b="1" dirty="0" smtClean="0"/>
              <a:t>) ، دلالة على عدم مرور التيار في الفرع الذي يحتوي على المكثفة.</a:t>
            </a:r>
            <a:endParaRPr lang="fr-FR" sz="2400" b="1" dirty="0" smtClean="0"/>
          </a:p>
          <a:p>
            <a:pPr lvl="0" algn="r" rtl="1"/>
            <a:r>
              <a:rPr lang="ar-DZ" sz="2400" b="1" dirty="0" smtClean="0">
                <a:solidFill>
                  <a:srgbClr val="FF0000"/>
                </a:solidFill>
              </a:rPr>
              <a:t>عند فتح القاطعة :</a:t>
            </a:r>
            <a:endParaRPr lang="fr-FR" sz="2400" b="1" dirty="0" smtClean="0">
              <a:solidFill>
                <a:srgbClr val="FF0000"/>
              </a:solidFill>
            </a:endParaRPr>
          </a:p>
          <a:p>
            <a:pPr algn="r" rtl="1"/>
            <a:r>
              <a:rPr lang="ar-DZ" sz="2400" b="1" dirty="0" smtClean="0"/>
              <a:t>- نلاحظ رجوع مؤشر الأمبير متر إلى الصفر.</a:t>
            </a:r>
            <a:endParaRPr lang="fr-FR" sz="2400" b="1" dirty="0" smtClean="0"/>
          </a:p>
          <a:p>
            <a:pPr algn="r" rtl="1"/>
            <a:r>
              <a:rPr lang="ar-DZ" sz="2400" b="1" dirty="0" smtClean="0"/>
              <a:t>- نلاحظ انطفاء المصباح.</a:t>
            </a:r>
            <a:endParaRPr lang="fr-FR" sz="2400" b="1" dirty="0" smtClean="0"/>
          </a:p>
          <a:p>
            <a:pPr algn="r" rtl="1"/>
            <a:r>
              <a:rPr lang="ar-DZ" sz="2400" b="1" dirty="0" smtClean="0"/>
              <a:t>- نلاحظ انحراف مؤشر الفولط متر، رغم أن المولد خارج الدارة التي تحتوي على المكثفة.</a:t>
            </a:r>
            <a:endParaRPr lang="fr-FR" sz="2400" b="1" dirty="0" smtClean="0"/>
          </a:p>
          <a:p>
            <a:pPr algn="r" rtl="1">
              <a:buFontTx/>
              <a:buChar char="-"/>
            </a:pPr>
            <a:r>
              <a:rPr lang="ar-DZ" sz="2400" b="1" dirty="0" smtClean="0"/>
              <a:t>نستنتج أن المكثفة شحنت وهذا دليل على أن الوشيعة خزنت طاقة أثناء ربطها مع المولد.</a:t>
            </a:r>
          </a:p>
          <a:p>
            <a:pPr algn="r" rtl="1"/>
            <a:r>
              <a:rPr lang="ar-SA" sz="2400" b="1" dirty="0" smtClean="0">
                <a:solidFill>
                  <a:srgbClr val="0070C0"/>
                </a:solidFill>
              </a:rPr>
              <a:t>عبارة الطاقة المخزنة في الوشيعة :</a:t>
            </a:r>
            <a:endParaRPr lang="ar-DZ" sz="2400" b="1" dirty="0" smtClean="0">
              <a:solidFill>
                <a:srgbClr val="0070C0"/>
              </a:solidFill>
            </a:endParaRPr>
          </a:p>
          <a:p>
            <a:pPr algn="r" rtl="1"/>
            <a:endParaRPr lang="ar-DZ" sz="2400" b="1" dirty="0" smtClean="0">
              <a:solidFill>
                <a:srgbClr val="0070C0"/>
              </a:solidFill>
            </a:endParaRPr>
          </a:p>
          <a:p>
            <a:pPr algn="r" rtl="1"/>
            <a:r>
              <a:rPr lang="ar-SA" sz="2400" b="1" dirty="0" smtClean="0"/>
              <a:t>نعرف الطاقة المخزنة في الوشيعة : </a:t>
            </a:r>
            <a:r>
              <a:rPr lang="fr-FR" sz="2400" b="1" dirty="0" smtClean="0"/>
              <a:t>     </a:t>
            </a:r>
          </a:p>
          <a:p>
            <a:pPr algn="r" rtl="1"/>
            <a:endParaRPr lang="fr-FR" sz="2400" b="1" dirty="0" smtClean="0">
              <a:solidFill>
                <a:srgbClr val="0070C0"/>
              </a:solidFill>
            </a:endParaRPr>
          </a:p>
          <a:p>
            <a:pPr algn="r" rtl="1"/>
            <a:endParaRPr lang="fr-FR" dirty="0"/>
          </a:p>
        </p:txBody>
      </p:sp>
      <p:pic>
        <p:nvPicPr>
          <p:cNvPr id="47106" name="Picture 2"/>
          <p:cNvPicPr>
            <a:picLocks noChangeAspect="1" noChangeArrowheads="1"/>
          </p:cNvPicPr>
          <p:nvPr/>
        </p:nvPicPr>
        <p:blipFill>
          <a:blip r:embed="rId2"/>
          <a:srcRect/>
          <a:stretch>
            <a:fillRect/>
          </a:stretch>
        </p:blipFill>
        <p:spPr bwMode="auto">
          <a:xfrm>
            <a:off x="3714744" y="4923406"/>
            <a:ext cx="1552576" cy="83923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357166"/>
            <a:ext cx="8643998" cy="3416320"/>
          </a:xfrm>
          <a:prstGeom prst="rect">
            <a:avLst/>
          </a:prstGeom>
          <a:noFill/>
        </p:spPr>
        <p:txBody>
          <a:bodyPr wrap="square" rtlCol="0">
            <a:spAutoFit/>
          </a:bodyPr>
          <a:lstStyle/>
          <a:p>
            <a:pPr algn="r" rtl="1"/>
            <a:endParaRPr lang="ar-DZ" sz="3600" b="1" dirty="0" smtClean="0">
              <a:solidFill>
                <a:srgbClr val="7030A0"/>
              </a:solidFill>
            </a:endParaRPr>
          </a:p>
          <a:p>
            <a:pPr algn="r" rtl="1"/>
            <a:endParaRPr lang="ar-DZ" sz="3600" b="1" dirty="0" smtClean="0">
              <a:solidFill>
                <a:srgbClr val="7030A0"/>
              </a:solidFill>
            </a:endParaRPr>
          </a:p>
          <a:p>
            <a:pPr algn="r" rtl="1"/>
            <a:r>
              <a:rPr lang="ar-DZ" sz="3600" b="1" dirty="0" smtClean="0">
                <a:solidFill>
                  <a:srgbClr val="7030A0"/>
                </a:solidFill>
              </a:rPr>
              <a:t>ملحق :</a:t>
            </a:r>
          </a:p>
          <a:p>
            <a:pPr algn="r" rtl="1">
              <a:buFont typeface="Wingdings" pitchFamily="2" charset="2"/>
              <a:buChar char="v"/>
            </a:pPr>
            <a:r>
              <a:rPr lang="ar-DZ" sz="3600" b="1" dirty="0" smtClean="0">
                <a:hlinkClick r:id="rId2" action="ppaction://hlinkfile"/>
              </a:rPr>
              <a:t>قصة صنع المكثفة .</a:t>
            </a:r>
            <a:endParaRPr lang="ar-DZ" sz="3600" b="1" dirty="0" smtClean="0"/>
          </a:p>
          <a:p>
            <a:pPr algn="r" rtl="1">
              <a:buFont typeface="Wingdings" pitchFamily="2" charset="2"/>
              <a:buChar char="v"/>
            </a:pPr>
            <a:r>
              <a:rPr lang="ar-DZ" sz="3600" b="1" dirty="0" smtClean="0">
                <a:hlinkClick r:id="rId3" action="ppaction://hlinkfile"/>
              </a:rPr>
              <a:t>أهم المفاهيم المتعلقة بالطابع الجبري.</a:t>
            </a:r>
            <a:endParaRPr lang="ar-DZ" sz="3600" b="1" dirty="0" smtClean="0"/>
          </a:p>
          <a:p>
            <a:pPr algn="r" rtl="1">
              <a:buFont typeface="Wingdings" pitchFamily="2" charset="2"/>
              <a:buChar char="v"/>
            </a:pPr>
            <a:r>
              <a:rPr lang="ar-DZ" sz="3600" b="1" dirty="0" smtClean="0">
                <a:hlinkClick r:id="rId4" action="ppaction://hlinkfile"/>
              </a:rPr>
              <a:t>طريقة تحليل الأبعاد .</a:t>
            </a:r>
            <a:endParaRPr lang="ar-DZ" sz="3600" b="1"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428604"/>
            <a:ext cx="8715436" cy="12649617"/>
          </a:xfrm>
          <a:prstGeom prst="rect">
            <a:avLst/>
          </a:prstGeom>
          <a:noFill/>
        </p:spPr>
        <p:txBody>
          <a:bodyPr wrap="square" rtlCol="0">
            <a:spAutoFit/>
          </a:bodyPr>
          <a:lstStyle/>
          <a:p>
            <a:pPr marL="457200" indent="-457200" algn="r" rtl="1">
              <a:buAutoNum type="arabic1Minus"/>
            </a:pPr>
            <a:r>
              <a:rPr lang="ar-DZ" sz="2400" b="1" dirty="0" smtClean="0">
                <a:solidFill>
                  <a:srgbClr val="FF0000"/>
                </a:solidFill>
              </a:rPr>
              <a:t>عملية الشحن:</a:t>
            </a:r>
          </a:p>
          <a:p>
            <a:pPr algn="r" rtl="1"/>
            <a:r>
              <a:rPr lang="ar-DZ" sz="2400" b="1" dirty="0" smtClean="0"/>
              <a:t>تتحرك الإلكترونات الحرة من اللبوس إلى اللبوس</a:t>
            </a:r>
            <a:r>
              <a:rPr lang="fr-FR" sz="2400" b="1" dirty="0" smtClean="0"/>
              <a:t> </a:t>
            </a:r>
            <a:r>
              <a:rPr lang="ar-DZ" sz="2400" b="1" dirty="0" smtClean="0"/>
              <a:t> ، ويظهر ذلك على شكل تيار كهربائي ولأن الإلكترونات لا تستطيع إجتياز العازل ، تتراكم الشحن على اللبوسين .</a:t>
            </a:r>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solidFill>
                <a:srgbClr val="FF0000"/>
              </a:solidFill>
            </a:endParaRPr>
          </a:p>
          <a:p>
            <a:pPr algn="r" rtl="1"/>
            <a:r>
              <a:rPr lang="ar-DZ" sz="2400" b="1" dirty="0" smtClean="0">
                <a:solidFill>
                  <a:srgbClr val="FF0000"/>
                </a:solidFill>
              </a:rPr>
              <a:t>ب- عملية التفريغ :</a:t>
            </a:r>
          </a:p>
          <a:p>
            <a:pPr algn="r" rtl="1"/>
            <a:r>
              <a:rPr lang="ar-DZ" sz="2400" b="1" dirty="0" smtClean="0"/>
              <a:t>عند وصل اللبوسين المشحونين مع بعضهما ، تتحرك الإلكترونات من اللبوس  إلى اللبوس إلى أن تنعدم شحنة المكثفة .</a:t>
            </a:r>
            <a:endParaRPr lang="fr-FR" sz="2400" b="1" dirty="0" smtClean="0"/>
          </a:p>
          <a:p>
            <a:pPr algn="r" rtl="1"/>
            <a:endParaRPr lang="ar-DZ" sz="2400" b="1" dirty="0" smtClean="0">
              <a:solidFill>
                <a:srgbClr val="FF0000"/>
              </a:solidFill>
            </a:endParaRPr>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fr-FR" sz="2400" b="1" dirty="0"/>
          </a:p>
        </p:txBody>
      </p:sp>
      <p:pic>
        <p:nvPicPr>
          <p:cNvPr id="2073" name="Picture 25"/>
          <p:cNvPicPr>
            <a:picLocks noChangeAspect="1" noChangeArrowheads="1"/>
          </p:cNvPicPr>
          <p:nvPr/>
        </p:nvPicPr>
        <p:blipFill>
          <a:blip r:embed="rId2"/>
          <a:srcRect/>
          <a:stretch>
            <a:fillRect/>
          </a:stretch>
        </p:blipFill>
        <p:spPr bwMode="auto">
          <a:xfrm>
            <a:off x="3286116" y="2143116"/>
            <a:ext cx="3766019" cy="1684804"/>
          </a:xfrm>
          <a:prstGeom prst="rect">
            <a:avLst/>
          </a:prstGeom>
          <a:noFill/>
          <a:ln w="9525">
            <a:noFill/>
            <a:miter lim="800000"/>
            <a:headEnd/>
            <a:tailEnd/>
          </a:ln>
          <a:effectLst/>
        </p:spPr>
      </p:pic>
      <p:pic>
        <p:nvPicPr>
          <p:cNvPr id="2074" name="Picture 26"/>
          <p:cNvPicPr>
            <a:picLocks noChangeAspect="1" noChangeArrowheads="1"/>
          </p:cNvPicPr>
          <p:nvPr/>
        </p:nvPicPr>
        <p:blipFill>
          <a:blip r:embed="rId3"/>
          <a:srcRect/>
          <a:stretch>
            <a:fillRect/>
          </a:stretch>
        </p:blipFill>
        <p:spPr bwMode="auto">
          <a:xfrm>
            <a:off x="3000364" y="5000636"/>
            <a:ext cx="3500462" cy="162793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214290"/>
            <a:ext cx="8643998" cy="6740307"/>
          </a:xfrm>
          <a:prstGeom prst="rect">
            <a:avLst/>
          </a:prstGeom>
          <a:noFill/>
        </p:spPr>
        <p:txBody>
          <a:bodyPr wrap="square" rtlCol="0">
            <a:spAutoFit/>
          </a:bodyPr>
          <a:lstStyle/>
          <a:p>
            <a:pPr algn="r" rtl="1"/>
            <a:r>
              <a:rPr lang="ar-DZ" sz="2400" b="1" dirty="0" smtClean="0">
                <a:solidFill>
                  <a:srgbClr val="FF0000"/>
                </a:solidFill>
              </a:rPr>
              <a:t>3- علاقة الشحنة بالتيار :</a:t>
            </a:r>
          </a:p>
          <a:p>
            <a:pPr algn="r" rtl="1"/>
            <a:r>
              <a:rPr lang="ar-DZ" sz="2400" b="1" dirty="0" smtClean="0"/>
              <a:t>نأخذ مقطعا من الناقل ( كما هو موضح في الشكل) ، ونحسب كمية الشحنة المارة عبره خلال زمن</a:t>
            </a:r>
            <a:r>
              <a:rPr lang="fr-FR" sz="2400" b="1" dirty="0" smtClean="0"/>
              <a:t>dt </a:t>
            </a:r>
            <a:r>
              <a:rPr lang="ar-DZ" sz="2400" b="1" dirty="0" smtClean="0"/>
              <a:t>، حسب العلاقة </a:t>
            </a:r>
            <a:r>
              <a:rPr lang="fr-FR" sz="2400" b="1" dirty="0" smtClean="0"/>
              <a:t>i = dq / dt </a:t>
            </a:r>
            <a:r>
              <a:rPr lang="ar-DZ" sz="2400" b="1" dirty="0" smtClean="0"/>
              <a:t> ، هذه الشحنة التي عبرت المقطع سنجدها على لبوس المكثفة أي أن </a:t>
            </a:r>
            <a:r>
              <a:rPr lang="fr-FR" sz="2400" b="1" dirty="0" smtClean="0"/>
              <a:t>dq</a:t>
            </a:r>
            <a:r>
              <a:rPr lang="ar-DZ" sz="2400" b="1" dirty="0" smtClean="0"/>
              <a:t> هو كذلك التغير في شحنة المكثفة. </a:t>
            </a:r>
          </a:p>
          <a:p>
            <a:pPr algn="r" rtl="1"/>
            <a:endParaRPr lang="ar-DZ" sz="2400" b="1" dirty="0" smtClean="0"/>
          </a:p>
          <a:p>
            <a:pPr algn="r" rtl="1"/>
            <a:endParaRPr lang="ar-DZ" sz="2400" b="1" dirty="0" smtClean="0">
              <a:solidFill>
                <a:srgbClr val="FF0000"/>
              </a:solidFill>
            </a:endParaRPr>
          </a:p>
          <a:p>
            <a:pPr algn="r" rtl="1"/>
            <a:endParaRPr lang="ar-DZ" sz="2400" b="1" dirty="0" smtClean="0">
              <a:solidFill>
                <a:srgbClr val="FF0000"/>
              </a:solidFill>
            </a:endParaRPr>
          </a:p>
          <a:p>
            <a:pPr algn="r" rtl="1"/>
            <a:endParaRPr lang="ar-DZ" sz="2400" b="1" dirty="0" smtClean="0">
              <a:solidFill>
                <a:srgbClr val="FF0000"/>
              </a:solidFill>
            </a:endParaRPr>
          </a:p>
          <a:p>
            <a:pPr algn="r" rtl="1"/>
            <a:endParaRPr lang="ar-DZ" sz="2400" b="1" dirty="0" smtClean="0">
              <a:solidFill>
                <a:srgbClr val="FF0000"/>
              </a:solidFill>
            </a:endParaRPr>
          </a:p>
          <a:p>
            <a:pPr algn="r" rtl="1"/>
            <a:endParaRPr lang="ar-DZ" sz="2400" b="1" dirty="0" smtClean="0">
              <a:solidFill>
                <a:srgbClr val="FF0000"/>
              </a:solidFill>
            </a:endParaRPr>
          </a:p>
          <a:p>
            <a:pPr algn="r" rtl="1"/>
            <a:endParaRPr lang="ar-DZ" sz="2400" b="1" dirty="0" smtClean="0">
              <a:solidFill>
                <a:srgbClr val="FF0000"/>
              </a:solidFill>
            </a:endParaRPr>
          </a:p>
          <a:p>
            <a:pPr algn="r" rtl="1"/>
            <a:endParaRPr lang="ar-DZ" sz="2400" b="1" dirty="0" smtClean="0">
              <a:solidFill>
                <a:srgbClr val="FF0000"/>
              </a:solidFill>
            </a:endParaRPr>
          </a:p>
          <a:p>
            <a:pPr algn="r" rtl="1"/>
            <a:endParaRPr lang="ar-DZ" sz="2400" b="1" dirty="0" smtClean="0">
              <a:solidFill>
                <a:srgbClr val="FF0000"/>
              </a:solidFill>
            </a:endParaRPr>
          </a:p>
          <a:p>
            <a:pPr algn="r" rtl="1"/>
            <a:endParaRPr lang="ar-DZ" sz="2400" b="1" dirty="0" smtClean="0">
              <a:solidFill>
                <a:srgbClr val="FF0000"/>
              </a:solidFill>
            </a:endParaRPr>
          </a:p>
          <a:p>
            <a:pPr algn="r" rtl="1"/>
            <a:r>
              <a:rPr lang="ar-DZ" sz="2400" b="1" dirty="0" smtClean="0">
                <a:solidFill>
                  <a:srgbClr val="FF0000"/>
                </a:solidFill>
              </a:rPr>
              <a:t>ملاحظة : </a:t>
            </a:r>
            <a:r>
              <a:rPr lang="ar-DZ" sz="2400" b="1" dirty="0" smtClean="0"/>
              <a:t>عند شحن المكثفة بتيار مستمر (ثابت في الشدة) فإن : </a:t>
            </a:r>
            <a:r>
              <a:rPr lang="fr-FR" sz="2400" b="1" dirty="0" smtClean="0"/>
              <a:t>q=I.t</a:t>
            </a:r>
          </a:p>
          <a:p>
            <a:pPr algn="r" rtl="1"/>
            <a:endParaRPr lang="ar-DZ" sz="2400" b="1" dirty="0" smtClean="0">
              <a:solidFill>
                <a:srgbClr val="FF0000"/>
              </a:solidFill>
            </a:endParaRPr>
          </a:p>
          <a:p>
            <a:pPr algn="r" rtl="1"/>
            <a:endParaRPr lang="ar-DZ" sz="2400" b="1" dirty="0" smtClean="0">
              <a:solidFill>
                <a:srgbClr val="FF0000"/>
              </a:solidFill>
            </a:endParaRPr>
          </a:p>
          <a:p>
            <a:pPr algn="r" rtl="1"/>
            <a:endParaRPr lang="fr-FR" sz="2400" b="1" dirty="0">
              <a:solidFill>
                <a:srgbClr val="FF0000"/>
              </a:solidFill>
            </a:endParaRPr>
          </a:p>
        </p:txBody>
      </p:sp>
      <p:pic>
        <p:nvPicPr>
          <p:cNvPr id="3074" name="Picture 2"/>
          <p:cNvPicPr>
            <a:picLocks noChangeAspect="1" noChangeArrowheads="1"/>
          </p:cNvPicPr>
          <p:nvPr/>
        </p:nvPicPr>
        <p:blipFill>
          <a:blip r:embed="rId3"/>
          <a:srcRect/>
          <a:stretch>
            <a:fillRect/>
          </a:stretch>
        </p:blipFill>
        <p:spPr bwMode="auto">
          <a:xfrm>
            <a:off x="1500166" y="2000240"/>
            <a:ext cx="5731191" cy="285752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214290"/>
            <a:ext cx="8643998" cy="8186857"/>
          </a:xfrm>
          <a:prstGeom prst="rect">
            <a:avLst/>
          </a:prstGeom>
          <a:noFill/>
        </p:spPr>
        <p:txBody>
          <a:bodyPr wrap="square" rtlCol="0">
            <a:spAutoFit/>
          </a:bodyPr>
          <a:lstStyle/>
          <a:p>
            <a:pPr algn="r" rtl="1"/>
            <a:r>
              <a:rPr lang="ar-DZ" sz="2400" b="1" dirty="0" smtClean="0">
                <a:solidFill>
                  <a:srgbClr val="FF0000"/>
                </a:solidFill>
              </a:rPr>
              <a:t>4- سعة المكثفة : </a:t>
            </a:r>
          </a:p>
          <a:p>
            <a:pPr algn="r" rtl="1"/>
            <a:r>
              <a:rPr lang="ar-DZ" sz="2000" b="1" dirty="0" smtClean="0">
                <a:solidFill>
                  <a:srgbClr val="00B050"/>
                </a:solidFill>
              </a:rPr>
              <a:t>الأدوات المستعملة: </a:t>
            </a:r>
            <a:endParaRPr lang="fr-FR" sz="2000" b="1" dirty="0" smtClean="0">
              <a:solidFill>
                <a:srgbClr val="00B050"/>
              </a:solidFill>
            </a:endParaRPr>
          </a:p>
          <a:p>
            <a:pPr algn="r" rtl="1">
              <a:buFontTx/>
              <a:buChar char="-"/>
            </a:pPr>
            <a:r>
              <a:rPr lang="ar-DZ" sz="2000" b="1" dirty="0" smtClean="0"/>
              <a:t>مولد تيار </a:t>
            </a:r>
            <a:r>
              <a:rPr lang="fr-FR" sz="2000" b="1" dirty="0" smtClean="0"/>
              <a:t>I= 100μA</a:t>
            </a:r>
            <a:r>
              <a:rPr lang="ar-DZ" sz="2000" b="1" dirty="0" smtClean="0"/>
              <a:t> ، مكثفة سعتها مجهولة، فولط متر ، قاطعة، ميقاتية.</a:t>
            </a:r>
          </a:p>
          <a:p>
            <a:pPr algn="r" rtl="1"/>
            <a:r>
              <a:rPr lang="ar-DZ" sz="2000" b="1" dirty="0" smtClean="0"/>
              <a:t>ال</a:t>
            </a:r>
            <a:r>
              <a:rPr lang="ar-DZ" sz="2000" b="1" dirty="0" smtClean="0">
                <a:solidFill>
                  <a:srgbClr val="00B050"/>
                </a:solidFill>
              </a:rPr>
              <a:t>تجربة:</a:t>
            </a:r>
            <a:endParaRPr lang="fr-FR" sz="2000" b="1" dirty="0" smtClean="0">
              <a:solidFill>
                <a:srgbClr val="00B050"/>
              </a:solidFill>
            </a:endParaRPr>
          </a:p>
          <a:p>
            <a:pPr algn="r" rtl="1"/>
            <a:r>
              <a:rPr lang="ar-DZ" sz="2000" b="1" dirty="0" smtClean="0"/>
              <a:t>* حقق التركيب الممثل في الشكل المقابل:</a:t>
            </a:r>
            <a:endParaRPr lang="fr-FR" sz="2000" b="1" dirty="0" smtClean="0"/>
          </a:p>
          <a:p>
            <a:pPr algn="r" rtl="1">
              <a:buFont typeface="Arial" pitchFamily="34" charset="0"/>
              <a:buChar char="•"/>
            </a:pPr>
            <a:r>
              <a:rPr lang="ar-DZ" sz="2000" b="1" dirty="0" smtClean="0"/>
              <a:t>أغلق القاطعة، وشغل الميقاتية، سجل قيم الأزمنة كل </a:t>
            </a:r>
            <a:r>
              <a:rPr lang="fr-FR" sz="2000" b="1" dirty="0" smtClean="0"/>
              <a:t>2V</a:t>
            </a:r>
            <a:r>
              <a:rPr lang="ar-DZ" sz="2000" b="1" dirty="0" smtClean="0"/>
              <a:t> كما هو </a:t>
            </a:r>
          </a:p>
          <a:p>
            <a:pPr algn="r" rtl="1">
              <a:buFont typeface="Arial" pitchFamily="34" charset="0"/>
              <a:buChar char="•"/>
            </a:pPr>
            <a:r>
              <a:rPr lang="ar-DZ" sz="2000" b="1" dirty="0" smtClean="0"/>
              <a:t>موضح في الجدول التالي:</a:t>
            </a:r>
          </a:p>
          <a:p>
            <a:pPr algn="r" rtl="1"/>
            <a:r>
              <a:rPr lang="ar-DZ" sz="2000" b="1" dirty="0" smtClean="0"/>
              <a:t>دون النتائج في الجدول التالي:</a:t>
            </a:r>
          </a:p>
          <a:p>
            <a:pPr algn="r" rtl="1"/>
            <a:endParaRPr lang="ar-DZ" sz="2000" b="1" dirty="0" smtClean="0"/>
          </a:p>
          <a:p>
            <a:pPr algn="r" rtl="1"/>
            <a:endParaRPr lang="ar-DZ" sz="2000" b="1" dirty="0" smtClean="0"/>
          </a:p>
          <a:p>
            <a:pPr algn="r" rtl="1"/>
            <a:endParaRPr lang="ar-DZ" sz="20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r>
              <a:rPr lang="ar-SA" sz="2000" b="1" dirty="0" smtClean="0"/>
              <a:t>- ما العلاقة بين </a:t>
            </a:r>
            <a:r>
              <a:rPr lang="fr-FR" sz="2000" b="1" dirty="0" smtClean="0"/>
              <a:t>q</a:t>
            </a:r>
            <a:r>
              <a:rPr lang="fr-FR" sz="2000" b="1" baseline="-25000" dirty="0" smtClean="0"/>
              <a:t>A </a:t>
            </a:r>
            <a:r>
              <a:rPr lang="ar-DZ" sz="2000" b="1" dirty="0" smtClean="0"/>
              <a:t>شحنة المكثفة و الزمن  </a:t>
            </a:r>
            <a:r>
              <a:rPr lang="fr-FR" sz="2000" b="1" dirty="0" smtClean="0"/>
              <a:t>t</a:t>
            </a:r>
            <a:r>
              <a:rPr lang="ar-DZ" sz="2000" b="1" dirty="0" smtClean="0"/>
              <a:t>؟ أتمم ملأ الجدول أعلاه.</a:t>
            </a:r>
            <a:endParaRPr lang="fr-FR" sz="2000" b="1" dirty="0" smtClean="0"/>
          </a:p>
          <a:p>
            <a:pPr algn="r" rtl="1"/>
            <a:r>
              <a:rPr lang="ar-DZ" sz="2000" b="1" dirty="0" smtClean="0"/>
              <a:t>2- مثل المنحنى </a:t>
            </a:r>
            <a:r>
              <a:rPr lang="fr-FR" sz="2000" b="1" dirty="0" smtClean="0"/>
              <a:t>q</a:t>
            </a:r>
            <a:r>
              <a:rPr lang="fr-FR" sz="2000" b="1" baseline="-25000" dirty="0" smtClean="0"/>
              <a:t>A</a:t>
            </a:r>
            <a:r>
              <a:rPr lang="fr-FR" sz="2000" b="1" dirty="0" smtClean="0"/>
              <a:t>= f(u</a:t>
            </a:r>
            <a:r>
              <a:rPr lang="fr-FR" sz="2000" b="1" baseline="-25000" dirty="0" smtClean="0"/>
              <a:t>AB</a:t>
            </a:r>
            <a:r>
              <a:rPr lang="fr-FR" sz="2000" b="1" dirty="0" smtClean="0"/>
              <a:t>) </a:t>
            </a:r>
            <a:r>
              <a:rPr lang="ar-DZ" sz="2000" b="1" dirty="0" smtClean="0"/>
              <a:t> ، باختيار سلم ملائم.</a:t>
            </a:r>
            <a:endParaRPr lang="fr-FR" sz="2000" b="1" dirty="0" smtClean="0"/>
          </a:p>
          <a:p>
            <a:pPr algn="r" rtl="1"/>
            <a:r>
              <a:rPr lang="ar-DZ" sz="2000" b="1" dirty="0" smtClean="0"/>
              <a:t>3- ما هو شكل المنحنى المحصل عليه ؟  أكتب معادلته الرياضية.</a:t>
            </a:r>
            <a:endParaRPr lang="fr-FR" sz="2000" b="1" dirty="0" smtClean="0"/>
          </a:p>
          <a:p>
            <a:pPr algn="r" rtl="1"/>
            <a:r>
              <a:rPr lang="ar-DZ" sz="2000" b="1" dirty="0" smtClean="0"/>
              <a:t>4- ما هو المدلول لمعامل توجيه هذا المنحنى؟ ما هي وحدته في النظام العالمي للوحدات؟ </a:t>
            </a:r>
            <a:endParaRPr lang="fr-FR" sz="2000" b="1" dirty="0" smtClean="0"/>
          </a:p>
          <a:p>
            <a:pPr algn="r" rtl="1"/>
            <a:endParaRPr lang="ar-DZ" sz="2400" b="1" dirty="0" smtClean="0"/>
          </a:p>
          <a:p>
            <a:pPr algn="r" rtl="1"/>
            <a:endParaRPr lang="ar-DZ" sz="2400" b="1" dirty="0" smtClean="0"/>
          </a:p>
          <a:p>
            <a:pPr algn="r" rtl="1"/>
            <a:endParaRPr lang="ar-DZ" sz="2400" b="1" dirty="0" smtClean="0"/>
          </a:p>
          <a:p>
            <a:pPr algn="r" rtl="1"/>
            <a:endParaRPr lang="fr-FR" dirty="0" smtClean="0"/>
          </a:p>
          <a:p>
            <a:pPr algn="r" rtl="1"/>
            <a:endParaRPr lang="fr-FR" dirty="0" smtClean="0"/>
          </a:p>
          <a:p>
            <a:pPr algn="r" rtl="1"/>
            <a:endParaRPr lang="fr-FR" dirty="0"/>
          </a:p>
        </p:txBody>
      </p:sp>
      <p:pic>
        <p:nvPicPr>
          <p:cNvPr id="4098" name="Picture 2"/>
          <p:cNvPicPr>
            <a:picLocks noChangeAspect="1" noChangeArrowheads="1"/>
          </p:cNvPicPr>
          <p:nvPr/>
        </p:nvPicPr>
        <p:blipFill>
          <a:blip r:embed="rId2"/>
          <a:srcRect/>
          <a:stretch>
            <a:fillRect/>
          </a:stretch>
        </p:blipFill>
        <p:spPr bwMode="auto">
          <a:xfrm>
            <a:off x="357158" y="3643314"/>
            <a:ext cx="8501090" cy="1262068"/>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357158" y="1214422"/>
            <a:ext cx="2629099" cy="249555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240804"/>
            <a:ext cx="9001156" cy="6247864"/>
          </a:xfrm>
          <a:prstGeom prst="rect">
            <a:avLst/>
          </a:prstGeom>
          <a:noFill/>
        </p:spPr>
        <p:txBody>
          <a:bodyPr wrap="square" rtlCol="0">
            <a:spAutoFit/>
          </a:bodyPr>
          <a:lstStyle/>
          <a:p>
            <a:pPr algn="r" rtl="1"/>
            <a:r>
              <a:rPr lang="ar-DZ" sz="2400" b="1" dirty="0" smtClean="0">
                <a:solidFill>
                  <a:srgbClr val="00B050"/>
                </a:solidFill>
              </a:rPr>
              <a:t>الجواب: </a:t>
            </a:r>
          </a:p>
          <a:p>
            <a:pPr algn="r" rtl="1"/>
            <a:r>
              <a:rPr lang="ar-DZ" sz="2400" b="1" dirty="0" smtClean="0"/>
              <a:t>العلاقة </a:t>
            </a:r>
            <a:r>
              <a:rPr lang="ar-SA" sz="2400" b="1" dirty="0" smtClean="0"/>
              <a:t>بين </a:t>
            </a:r>
            <a:r>
              <a:rPr lang="fr-FR" sz="2400" b="1" dirty="0" smtClean="0"/>
              <a:t>q</a:t>
            </a:r>
            <a:r>
              <a:rPr lang="fr-FR" sz="2400" b="1" baseline="-25000" dirty="0" smtClean="0"/>
              <a:t>A </a:t>
            </a:r>
            <a:r>
              <a:rPr lang="ar-DZ" sz="2400" b="1" baseline="-25000" dirty="0" smtClean="0"/>
              <a:t> </a:t>
            </a:r>
            <a:r>
              <a:rPr lang="ar-DZ" sz="2400" b="1" dirty="0" smtClean="0"/>
              <a:t>شحنة المكثفة و الزمن </a:t>
            </a:r>
            <a:r>
              <a:rPr lang="fr-FR" sz="2400" b="1" dirty="0" smtClean="0"/>
              <a:t>t</a:t>
            </a:r>
            <a:r>
              <a:rPr lang="ar-DZ" sz="2400" b="1" dirty="0" smtClean="0"/>
              <a:t> هي: </a:t>
            </a:r>
            <a:endParaRPr lang="fr-FR" sz="2400" b="1" dirty="0" smtClean="0"/>
          </a:p>
          <a:p>
            <a:pPr algn="r" rtl="1"/>
            <a:r>
              <a:rPr lang="fr-FR" sz="2400" b="1" dirty="0" smtClean="0"/>
              <a:t> q</a:t>
            </a:r>
            <a:r>
              <a:rPr lang="fr-FR" sz="2400" b="1" baseline="-25000" dirty="0" smtClean="0"/>
              <a:t>A</a:t>
            </a:r>
            <a:r>
              <a:rPr lang="fr-FR" sz="2400" b="1" dirty="0" smtClean="0"/>
              <a:t>= I.t </a:t>
            </a:r>
            <a:r>
              <a:rPr lang="ar-DZ" sz="2400" b="1" dirty="0" smtClean="0"/>
              <a:t> من خلال القيم المتوفرة في الجدول يمكن حساب </a:t>
            </a:r>
            <a:r>
              <a:rPr lang="fr-FR" sz="2400" b="1" dirty="0" smtClean="0"/>
              <a:t>q</a:t>
            </a:r>
            <a:r>
              <a:rPr lang="fr-FR" sz="2400" b="1" baseline="-25000" dirty="0" smtClean="0"/>
              <a:t>A</a:t>
            </a:r>
            <a:r>
              <a:rPr lang="ar-DZ" sz="2400" b="1" dirty="0" smtClean="0"/>
              <a:t>. القيم في الجدول التالي:</a:t>
            </a:r>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r>
              <a:rPr lang="ar-SA" sz="2300" b="1" dirty="0" smtClean="0"/>
              <a:t>- المنحنى عبارة عن مستقيم يمر من المبدأ معادلته من الشكل </a:t>
            </a:r>
            <a:r>
              <a:rPr lang="ar-DZ" sz="2300" b="1" dirty="0" smtClean="0"/>
              <a:t>:</a:t>
            </a:r>
            <a:r>
              <a:rPr lang="fr-FR" sz="2300" b="1" dirty="0" smtClean="0"/>
              <a:t>q</a:t>
            </a:r>
            <a:r>
              <a:rPr lang="fr-FR" sz="2300" b="1" baseline="-25000" dirty="0" smtClean="0"/>
              <a:t>A</a:t>
            </a:r>
            <a:r>
              <a:rPr lang="fr-FR" sz="2300" b="1" dirty="0" smtClean="0"/>
              <a:t>= Ku</a:t>
            </a:r>
            <a:r>
              <a:rPr lang="fr-FR" sz="2300" b="1" baseline="-25000" dirty="0" smtClean="0"/>
              <a:t>AB</a:t>
            </a:r>
            <a:endParaRPr lang="fr-FR" sz="2300" b="1" dirty="0" smtClean="0"/>
          </a:p>
          <a:p>
            <a:pPr algn="r" rtl="1"/>
            <a:endParaRPr lang="fr-FR" sz="2300" b="1" dirty="0" smtClean="0"/>
          </a:p>
          <a:p>
            <a:pPr algn="r" rtl="1"/>
            <a:r>
              <a:rPr lang="ar-DZ" sz="2400" b="1" dirty="0" smtClean="0"/>
              <a:t> </a:t>
            </a:r>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fr-FR" sz="2400" b="1" dirty="0" smtClean="0"/>
          </a:p>
          <a:p>
            <a:pPr algn="r" rtl="1"/>
            <a:endParaRPr lang="fr-FR" dirty="0"/>
          </a:p>
        </p:txBody>
      </p:sp>
      <p:pic>
        <p:nvPicPr>
          <p:cNvPr id="5122" name="Picture 2"/>
          <p:cNvPicPr>
            <a:picLocks noChangeAspect="1" noChangeArrowheads="1"/>
          </p:cNvPicPr>
          <p:nvPr/>
        </p:nvPicPr>
        <p:blipFill>
          <a:blip r:embed="rId2"/>
          <a:srcRect/>
          <a:stretch>
            <a:fillRect/>
          </a:stretch>
        </p:blipFill>
        <p:spPr bwMode="auto">
          <a:xfrm>
            <a:off x="142844" y="1500174"/>
            <a:ext cx="8829788" cy="1390656"/>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a:srcRect/>
          <a:stretch>
            <a:fillRect/>
          </a:stretch>
        </p:blipFill>
        <p:spPr bwMode="auto">
          <a:xfrm>
            <a:off x="1285852" y="3357562"/>
            <a:ext cx="6500858" cy="353833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285728"/>
            <a:ext cx="9144000" cy="5155257"/>
          </a:xfrm>
          <a:prstGeom prst="rect">
            <a:avLst/>
          </a:prstGeom>
          <a:noFill/>
        </p:spPr>
        <p:txBody>
          <a:bodyPr wrap="square" rtlCol="0">
            <a:spAutoFit/>
          </a:bodyPr>
          <a:lstStyle/>
          <a:p>
            <a:pPr algn="r" rtl="1"/>
            <a:endParaRPr lang="ar-DZ" sz="2400" b="1" dirty="0" smtClean="0"/>
          </a:p>
          <a:p>
            <a:pPr algn="r" rtl="1"/>
            <a:endParaRPr lang="ar-DZ" sz="2400" b="1" dirty="0" smtClean="0"/>
          </a:p>
          <a:p>
            <a:pPr algn="r" rtl="1"/>
            <a:r>
              <a:rPr lang="ar-DZ" sz="2400" b="1" dirty="0" smtClean="0"/>
              <a:t>- معامل توجيه المستقيم قيمته تحسب من البيان حيث: </a:t>
            </a:r>
            <a:endParaRPr lang="fr-FR" sz="2400" b="1" dirty="0" smtClean="0"/>
          </a:p>
          <a:p>
            <a:pPr algn="r" rtl="1"/>
            <a:r>
              <a:rPr lang="ar-DZ" sz="2400" b="1" baseline="-25000" dirty="0" smtClean="0"/>
              <a:t>  </a:t>
            </a:r>
            <a:r>
              <a:rPr lang="ar-DZ" sz="2400" b="1" dirty="0" smtClean="0"/>
              <a:t>  فنجد:</a:t>
            </a:r>
            <a:endParaRPr lang="fr-FR" sz="2400" b="1" dirty="0" smtClean="0"/>
          </a:p>
          <a:p>
            <a:pPr algn="r" rtl="1"/>
            <a:r>
              <a:rPr lang="ar-DZ" sz="2400" b="1" dirty="0" smtClean="0"/>
              <a:t>- المدلول الفيزيائي لمعامل التوجيه (</a:t>
            </a:r>
            <a:r>
              <a:rPr lang="fr-FR" sz="2400" b="1" dirty="0" smtClean="0"/>
              <a:t>K</a:t>
            </a:r>
            <a:r>
              <a:rPr lang="ar-DZ" sz="2400" b="1" dirty="0" smtClean="0"/>
              <a:t>).</a:t>
            </a:r>
            <a:endParaRPr lang="fr-FR" sz="2400" b="1" dirty="0" smtClean="0"/>
          </a:p>
          <a:p>
            <a:pPr algn="r" rtl="1"/>
            <a:r>
              <a:rPr lang="ar-DZ" sz="2400" b="1" dirty="0" smtClean="0"/>
              <a:t>يمكن إجراء نفس التجربة السابقة باستعمال مولد آخر للتيار فنجد نفس القيمة السابقة للميل.</a:t>
            </a:r>
            <a:endParaRPr lang="fr-FR" sz="2400" b="1" dirty="0" smtClean="0"/>
          </a:p>
          <a:p>
            <a:pPr algn="r" rtl="1"/>
            <a:r>
              <a:rPr lang="ar-DZ" sz="2300" b="1" dirty="0" smtClean="0"/>
              <a:t>إذا هذا الميل يمثل ثابت يتعلق بالمكثفة، هذا الثابت يدعى سعة المكثفة، ونرمز لها بالرمز </a:t>
            </a:r>
            <a:r>
              <a:rPr lang="fr-FR" sz="2300" b="1" dirty="0" smtClean="0"/>
              <a:t>C</a:t>
            </a:r>
            <a:r>
              <a:rPr lang="ar-DZ" sz="2300" b="1" dirty="0" smtClean="0"/>
              <a:t>.</a:t>
            </a:r>
            <a:endParaRPr lang="fr-FR" sz="2300" b="1" dirty="0" smtClean="0"/>
          </a:p>
          <a:p>
            <a:pPr algn="r" rtl="1"/>
            <a:r>
              <a:rPr lang="ar-DZ" sz="2400" b="1" dirty="0" smtClean="0"/>
              <a:t>ومنه العلاقة تصبح:  </a:t>
            </a:r>
            <a:r>
              <a:rPr lang="fr-FR" sz="2400" b="1" dirty="0" smtClean="0"/>
              <a:t>q</a:t>
            </a:r>
            <a:r>
              <a:rPr lang="fr-FR" sz="2400" b="1" baseline="-25000" dirty="0" smtClean="0"/>
              <a:t>A</a:t>
            </a:r>
            <a:r>
              <a:rPr lang="fr-FR" sz="2400" b="1" dirty="0" smtClean="0"/>
              <a:t>= C u</a:t>
            </a:r>
            <a:r>
              <a:rPr lang="fr-FR" sz="2400" b="1" baseline="-25000" dirty="0" smtClean="0"/>
              <a:t>AB </a:t>
            </a:r>
            <a:r>
              <a:rPr lang="ar-DZ" sz="2400" b="1" dirty="0" smtClean="0"/>
              <a:t>وحدة </a:t>
            </a:r>
            <a:r>
              <a:rPr lang="fr-FR" sz="2400" b="1" dirty="0" smtClean="0"/>
              <a:t>C</a:t>
            </a:r>
            <a:r>
              <a:rPr lang="ar-DZ" sz="2400" b="1" dirty="0" smtClean="0"/>
              <a:t> في النظام العالمي للوحدات هي الفاراد </a:t>
            </a:r>
            <a:r>
              <a:rPr lang="fr-FR" sz="2400" b="1" dirty="0" smtClean="0"/>
              <a:t>F</a:t>
            </a:r>
            <a:r>
              <a:rPr lang="ar-DZ" sz="2400" b="1" dirty="0" smtClean="0"/>
              <a:t>.</a:t>
            </a:r>
            <a:endParaRPr lang="fr-FR" sz="2400" b="1" dirty="0" smtClean="0"/>
          </a:p>
          <a:p>
            <a:pPr algn="r" rtl="1"/>
            <a:endParaRPr lang="fr-FR" sz="2400" b="1" dirty="0" smtClean="0"/>
          </a:p>
          <a:p>
            <a:pPr algn="r" rtl="1"/>
            <a:endParaRPr lang="fr-FR" sz="2400" b="1" dirty="0" smtClean="0"/>
          </a:p>
          <a:p>
            <a:pPr algn="r" rtl="1"/>
            <a:endParaRPr lang="fr-FR" sz="2400" b="1" dirty="0" smtClean="0"/>
          </a:p>
          <a:p>
            <a:pPr algn="r" rtl="1"/>
            <a:r>
              <a:rPr lang="ar-DZ" sz="2400" b="1" dirty="0" smtClean="0">
                <a:sym typeface="Wingdings" pitchFamily="2" charset="2"/>
              </a:rPr>
              <a:t>    </a:t>
            </a:r>
            <a:endParaRPr lang="fr-FR" sz="2400" b="1" dirty="0" smtClean="0"/>
          </a:p>
          <a:p>
            <a:pPr algn="r" rtl="1"/>
            <a:endParaRPr lang="fr-FR" dirty="0"/>
          </a:p>
        </p:txBody>
      </p:sp>
      <p:pic>
        <p:nvPicPr>
          <p:cNvPr id="6" name="Picture 3"/>
          <p:cNvPicPr>
            <a:picLocks noChangeAspect="1" noChangeArrowheads="1"/>
          </p:cNvPicPr>
          <p:nvPr/>
        </p:nvPicPr>
        <p:blipFill>
          <a:blip r:embed="rId3"/>
          <a:srcRect/>
          <a:stretch>
            <a:fillRect/>
          </a:stretch>
        </p:blipFill>
        <p:spPr bwMode="auto">
          <a:xfrm>
            <a:off x="2500298" y="928670"/>
            <a:ext cx="1133475" cy="676275"/>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a:stretch>
            <a:fillRect/>
          </a:stretch>
        </p:blipFill>
        <p:spPr bwMode="auto">
          <a:xfrm>
            <a:off x="6429388" y="1428736"/>
            <a:ext cx="1632258" cy="319088"/>
          </a:xfrm>
          <a:prstGeom prst="rect">
            <a:avLst/>
          </a:prstGeom>
          <a:noFill/>
          <a:ln w="9525">
            <a:noFill/>
            <a:miter lim="800000"/>
            <a:headEnd/>
            <a:tailEnd/>
          </a:ln>
          <a:effectLst/>
        </p:spPr>
      </p:pic>
      <p:pic>
        <p:nvPicPr>
          <p:cNvPr id="6146" name="Picture 2"/>
          <p:cNvPicPr>
            <a:picLocks noChangeAspect="1" noChangeArrowheads="1"/>
          </p:cNvPicPr>
          <p:nvPr/>
        </p:nvPicPr>
        <p:blipFill>
          <a:blip r:embed="rId5"/>
          <a:srcRect/>
          <a:stretch>
            <a:fillRect/>
          </a:stretch>
        </p:blipFill>
        <p:spPr bwMode="auto">
          <a:xfrm>
            <a:off x="1500166" y="4071942"/>
            <a:ext cx="6772275" cy="438150"/>
          </a:xfrm>
          <a:prstGeom prst="rect">
            <a:avLst/>
          </a:prstGeom>
          <a:noFill/>
          <a:ln w="9525">
            <a:noFill/>
            <a:miter lim="800000"/>
            <a:headEnd/>
            <a:tailEnd/>
          </a:ln>
          <a:effectLst/>
        </p:spPr>
      </p:pic>
      <p:sp>
        <p:nvSpPr>
          <p:cNvPr id="8" name="Rectangle à coins arrondis 7"/>
          <p:cNvSpPr/>
          <p:nvPr/>
        </p:nvSpPr>
        <p:spPr>
          <a:xfrm>
            <a:off x="214282" y="4643446"/>
            <a:ext cx="8715436" cy="20002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endParaRPr lang="ar-DZ" sz="2400" b="1" dirty="0" smtClean="0">
              <a:solidFill>
                <a:srgbClr val="FF0000"/>
              </a:solidFill>
              <a:sym typeface="Wingdings" pitchFamily="2" charset="2"/>
            </a:endParaRPr>
          </a:p>
          <a:p>
            <a:pPr algn="r" rtl="1"/>
            <a:r>
              <a:rPr lang="ar-DZ" sz="2400" b="1" dirty="0" smtClean="0">
                <a:solidFill>
                  <a:srgbClr val="FF0000"/>
                </a:solidFill>
                <a:sym typeface="Wingdings" pitchFamily="2" charset="2"/>
              </a:rPr>
              <a:t>عمل مخبري : </a:t>
            </a:r>
            <a:r>
              <a:rPr lang="ar-DZ" sz="2400" b="1" dirty="0" smtClean="0">
                <a:sym typeface="Wingdings" pitchFamily="2" charset="2"/>
              </a:rPr>
              <a:t>إبراز العلاقة </a:t>
            </a:r>
            <a:r>
              <a:rPr lang="fr-FR" sz="2400" b="1" dirty="0" smtClean="0"/>
              <a:t>q</a:t>
            </a:r>
            <a:r>
              <a:rPr lang="fr-FR" sz="2400" b="1" baseline="-25000" dirty="0" smtClean="0"/>
              <a:t>A</a:t>
            </a:r>
            <a:r>
              <a:rPr lang="fr-FR" sz="2400" b="1" dirty="0" smtClean="0"/>
              <a:t>= C u</a:t>
            </a:r>
            <a:r>
              <a:rPr lang="fr-FR" sz="2400" b="1" baseline="-25000" dirty="0" smtClean="0"/>
              <a:t>AB</a:t>
            </a:r>
            <a:r>
              <a:rPr lang="ar-DZ" sz="2400" b="1" baseline="-25000" dirty="0" smtClean="0"/>
              <a:t> </a:t>
            </a:r>
            <a:r>
              <a:rPr lang="ar-DZ" sz="2400" b="1" dirty="0" smtClean="0">
                <a:sym typeface="Wingdings" pitchFamily="2" charset="2"/>
              </a:rPr>
              <a:t> باستعمال المحاكاة .</a:t>
            </a:r>
          </a:p>
          <a:p>
            <a:pPr algn="r" rtl="1"/>
            <a:endParaRPr lang="ar-DZ" sz="2400" b="1" dirty="0" smtClean="0">
              <a:sym typeface="Wingdings" pitchFamily="2" charset="2"/>
            </a:endParaRPr>
          </a:p>
          <a:p>
            <a:pPr algn="r" rtl="1"/>
            <a:r>
              <a:rPr lang="ar-DZ" sz="2400" b="1" dirty="0" smtClean="0">
                <a:sym typeface="Wingdings" pitchFamily="2" charset="2"/>
                <a:hlinkClick r:id="rId6" action="ppaction://hlinkfile"/>
              </a:rPr>
              <a:t>     - وثيقة خاصة بالتلميذ – إضغط هنا –</a:t>
            </a:r>
            <a:endParaRPr lang="ar-DZ" sz="2400" b="1" dirty="0" smtClean="0">
              <a:sym typeface="Wingdings" pitchFamily="2" charset="2"/>
            </a:endParaRPr>
          </a:p>
          <a:p>
            <a:pPr algn="r" rtl="1"/>
            <a:endParaRPr lang="ar-DZ" sz="2000" b="1" dirty="0" smtClean="0">
              <a:sym typeface="Wingdings" pitchFamily="2" charset="2"/>
            </a:endParaRPr>
          </a:p>
          <a:p>
            <a:pPr algn="r" rtl="1"/>
            <a:r>
              <a:rPr lang="ar-DZ" sz="2400" b="1" dirty="0" smtClean="0">
                <a:sym typeface="Wingdings" pitchFamily="2" charset="2"/>
              </a:rPr>
              <a:t>     </a:t>
            </a:r>
            <a:r>
              <a:rPr lang="ar-DZ" sz="2400" b="1" dirty="0" smtClean="0">
                <a:sym typeface="Wingdings" pitchFamily="2" charset="2"/>
                <a:hlinkClick r:id="rId7" action="ppaction://hlinkfile"/>
              </a:rPr>
              <a:t>- تحليل النشاط – إضغط هنا –</a:t>
            </a:r>
            <a:endParaRPr lang="ar-DZ" sz="2400" b="1" dirty="0" smtClean="0"/>
          </a:p>
          <a:p>
            <a:pPr algn="ctr"/>
            <a:endParaRPr lang="fr-FR"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44" y="214290"/>
            <a:ext cx="8715436" cy="5539978"/>
          </a:xfrm>
          <a:prstGeom prst="rect">
            <a:avLst/>
          </a:prstGeom>
          <a:noFill/>
        </p:spPr>
        <p:txBody>
          <a:bodyPr wrap="square" rtlCol="0">
            <a:spAutoFit/>
          </a:bodyPr>
          <a:lstStyle/>
          <a:p>
            <a:pPr algn="r" rtl="1">
              <a:buFontTx/>
              <a:buChar char="-"/>
            </a:pPr>
            <a:r>
              <a:rPr lang="ar-DZ" sz="2400" b="1" dirty="0" smtClean="0">
                <a:solidFill>
                  <a:srgbClr val="FF0000"/>
                </a:solidFill>
              </a:rPr>
              <a:t>حالة المكثفة المستوية : </a:t>
            </a:r>
          </a:p>
          <a:p>
            <a:pPr algn="r" rtl="1"/>
            <a:endParaRPr lang="ar-DZ" sz="2400" b="1" dirty="0" smtClean="0">
              <a:solidFill>
                <a:srgbClr val="FF0000"/>
              </a:solidFill>
            </a:endParaRPr>
          </a:p>
          <a:p>
            <a:pPr algn="r" rtl="1"/>
            <a:r>
              <a:rPr lang="ar-DZ" sz="2400" b="1" dirty="0" smtClean="0"/>
              <a:t>سعة المكثفة تعطى بالعلاقة :</a:t>
            </a:r>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endParaRPr lang="ar-DZ" sz="2400" b="1" dirty="0" smtClean="0"/>
          </a:p>
          <a:p>
            <a:pPr algn="r" rtl="1">
              <a:buFontTx/>
              <a:buChar char="-"/>
            </a:pPr>
            <a:endParaRPr lang="fr-FR" dirty="0"/>
          </a:p>
        </p:txBody>
      </p:sp>
      <p:pic>
        <p:nvPicPr>
          <p:cNvPr id="1026" name="Picture 2"/>
          <p:cNvPicPr>
            <a:picLocks noChangeAspect="1" noChangeArrowheads="1"/>
          </p:cNvPicPr>
          <p:nvPr/>
        </p:nvPicPr>
        <p:blipFill>
          <a:blip r:embed="rId2"/>
          <a:srcRect/>
          <a:stretch>
            <a:fillRect/>
          </a:stretch>
        </p:blipFill>
        <p:spPr bwMode="auto">
          <a:xfrm>
            <a:off x="4357686" y="857232"/>
            <a:ext cx="1476375" cy="6667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14282" y="285728"/>
            <a:ext cx="1838333" cy="18764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14282" y="2214554"/>
            <a:ext cx="8667750" cy="421484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445</TotalTime>
  <Words>1664</Words>
  <Application>Microsoft Office PowerPoint</Application>
  <PresentationFormat>Affichage à l'écran (4:3)</PresentationFormat>
  <Paragraphs>451</Paragraphs>
  <Slides>33</Slides>
  <Notes>2</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Débit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laadj-lyes</dc:creator>
  <cp:lastModifiedBy>mariem</cp:lastModifiedBy>
  <cp:revision>110</cp:revision>
  <dcterms:created xsi:type="dcterms:W3CDTF">2011-12-17T16:03:44Z</dcterms:created>
  <dcterms:modified xsi:type="dcterms:W3CDTF">2013-10-24T13:40:13Z</dcterms:modified>
</cp:coreProperties>
</file>