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8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6" r:id="rId22"/>
    <p:sldId id="275" r:id="rId23"/>
    <p:sldId id="276" r:id="rId24"/>
    <p:sldId id="277" r:id="rId25"/>
    <p:sldId id="284" r:id="rId26"/>
    <p:sldId id="285" r:id="rId27"/>
    <p:sldId id="278" r:id="rId28"/>
    <p:sldId id="288" r:id="rId29"/>
    <p:sldId id="279" r:id="rId30"/>
    <p:sldId id="280" r:id="rId31"/>
    <p:sldId id="281" r:id="rId32"/>
    <p:sldId id="282" r:id="rId33"/>
    <p:sldId id="289" r:id="rId34"/>
    <p:sldId id="283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E8A4D-3587-4A12-83DA-9471945A3CF9}" type="datetimeFigureOut">
              <a:rPr lang="fr-FR" smtClean="0"/>
              <a:pPr/>
              <a:t>24/09/2013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DCE3D-E9B8-46FE-BB39-6E199F46FA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81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DCE3D-E9B8-46FE-BB39-6E199F46FAF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DCE3D-E9B8-46FE-BB39-6E199F46FAF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223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DCE3D-E9B8-46FE-BB39-6E199F46FAF6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6D75-8FE3-4E19-B442-47A494511352}" type="datetimeFigureOut">
              <a:rPr lang="fr-FR" smtClean="0"/>
              <a:pPr/>
              <a:t>24/09/2013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8490-3388-4D2C-AE26-1662A5671D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6D75-8FE3-4E19-B442-47A494511352}" type="datetimeFigureOut">
              <a:rPr lang="fr-FR" smtClean="0"/>
              <a:pPr/>
              <a:t>24/09/2013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8490-3388-4D2C-AE26-1662A5671D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6D75-8FE3-4E19-B442-47A494511352}" type="datetimeFigureOut">
              <a:rPr lang="fr-FR" smtClean="0"/>
              <a:pPr/>
              <a:t>24/09/2013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8490-3388-4D2C-AE26-1662A5671D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6D75-8FE3-4E19-B442-47A494511352}" type="datetimeFigureOut">
              <a:rPr lang="fr-FR" smtClean="0"/>
              <a:pPr/>
              <a:t>24/09/2013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8490-3388-4D2C-AE26-1662A5671D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6D75-8FE3-4E19-B442-47A494511352}" type="datetimeFigureOut">
              <a:rPr lang="fr-FR" smtClean="0"/>
              <a:pPr/>
              <a:t>24/09/2013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8490-3388-4D2C-AE26-1662A5671D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6D75-8FE3-4E19-B442-47A494511352}" type="datetimeFigureOut">
              <a:rPr lang="fr-FR" smtClean="0"/>
              <a:pPr/>
              <a:t>24/09/2013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8490-3388-4D2C-AE26-1662A5671D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6D75-8FE3-4E19-B442-47A494511352}" type="datetimeFigureOut">
              <a:rPr lang="fr-FR" smtClean="0"/>
              <a:pPr/>
              <a:t>24/09/2013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8490-3388-4D2C-AE26-1662A5671D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6D75-8FE3-4E19-B442-47A494511352}" type="datetimeFigureOut">
              <a:rPr lang="fr-FR" smtClean="0"/>
              <a:pPr/>
              <a:t>24/09/2013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8490-3388-4D2C-AE26-1662A5671D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6D75-8FE3-4E19-B442-47A494511352}" type="datetimeFigureOut">
              <a:rPr lang="fr-FR" smtClean="0"/>
              <a:pPr/>
              <a:t>24/09/2013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8490-3388-4D2C-AE26-1662A5671D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6D75-8FE3-4E19-B442-47A494511352}" type="datetimeFigureOut">
              <a:rPr lang="fr-FR" smtClean="0"/>
              <a:pPr/>
              <a:t>24/09/2013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8490-3388-4D2C-AE26-1662A5671DE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6D75-8FE3-4E19-B442-47A494511352}" type="datetimeFigureOut">
              <a:rPr lang="fr-FR" smtClean="0"/>
              <a:pPr/>
              <a:t>24/09/2013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2A8490-3388-4D2C-AE26-1662A5671DE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7F6D75-8FE3-4E19-B442-47A494511352}" type="datetimeFigureOut">
              <a:rPr lang="fr-FR" smtClean="0"/>
              <a:pPr/>
              <a:t>24/09/2013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2A8490-3388-4D2C-AE26-1662A5671DE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575;&#1605;&#1578;&#1575;&#1576;&#1593;&#1577;%20&#1586;&#1605;&#1606;&#1610;&#1577;%20&#1576;&#1575;&#1604;&#1605;&#1593;&#1575;&#1610;&#1585;&#1577;%20&#1575;&#1604;&#1604;&#1608;&#1606;&#1610;&#1577;.avi.wm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578;&#1571;&#1579;&#1610;&#1585;%20&#1583;&#1585;&#1580;&#1577;%20&#1575;&#1604;&#1581;&#1585;&#1575;&#1585;&#1577;.wmv" TargetMode="External"/><Relationship Id="rId5" Type="http://schemas.openxmlformats.org/officeDocument/2006/relationships/hyperlink" Target="&#1575;&#1604;&#1581;&#1585;&#1575;&#1585;&#1577;%20&#1593;&#1575;&#1605;&#1604;%20&#1581;&#1585;&#1603;&#1610;.mpg" TargetMode="Externa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Fer.m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hyperlink" Target="&#1578;&#1571;&#1579;&#1610;&#1585;%20&#1578;&#1585;&#1575;&#1603;&#1610;&#1586;.wmv" TargetMode="External"/><Relationship Id="rId4" Type="http://schemas.openxmlformats.org/officeDocument/2006/relationships/hyperlink" Target="&#1575;&#1604;&#1581;&#1585;&#1575;&#1585;&#1577;%20&#1593;&#1575;&#1605;&#1604;%20&#1581;&#1585;&#1603;&#1610;.m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578;&#1571;&#1579;&#1610;&#1585;%20&#1575;&#1604;&#1608;&#1587;&#1610;&#1591;.wmv" TargetMode="External"/><Relationship Id="rId5" Type="http://schemas.openxmlformats.org/officeDocument/2006/relationships/hyperlink" Target="&#1575;&#1604;&#1581;&#1585;&#1575;&#1585;&#1577;%20&#1593;&#1575;&#1605;&#1604;%20&#1581;&#1585;&#1603;&#1610;.mpg" TargetMode="Externa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react_osc1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10"/>
          <p:cNvGrpSpPr>
            <a:grpSpLocks/>
          </p:cNvGrpSpPr>
          <p:nvPr/>
        </p:nvGrpSpPr>
        <p:grpSpPr bwMode="auto">
          <a:xfrm>
            <a:off x="248322" y="19669"/>
            <a:ext cx="8586277" cy="6660283"/>
            <a:chOff x="-600832" y="-24908"/>
            <a:chExt cx="8585790" cy="6660113"/>
          </a:xfrm>
        </p:grpSpPr>
        <p:pic>
          <p:nvPicPr>
            <p:cNvPr id="11" name="Picture 1" descr="D:\صور سمسمه\99150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8040">
              <a:off x="5710406" y="-24908"/>
              <a:ext cx="2274552" cy="2274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 descr="D:\صور سمسمه\99150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40401">
              <a:off x="-600833" y="4409075"/>
              <a:ext cx="2226131" cy="2226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Ellipse 5"/>
          <p:cNvSpPr/>
          <p:nvPr/>
        </p:nvSpPr>
        <p:spPr>
          <a:xfrm>
            <a:off x="523908" y="2060848"/>
            <a:ext cx="7786742" cy="200026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09918" y="2643707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4000" b="1" dirty="0" smtClean="0">
                <a:solidFill>
                  <a:srgbClr val="FF0000"/>
                </a:solidFill>
                <a:cs typeface="Sultan bold" pitchFamily="2" charset="-78"/>
              </a:rPr>
              <a:t>المتابعة الزمنية لتحول كيميائي في وسط مائي</a:t>
            </a:r>
            <a:endParaRPr lang="fr-FR" sz="4000" b="1" dirty="0">
              <a:solidFill>
                <a:srgbClr val="FF0000"/>
              </a:solidFill>
              <a:cs typeface="Sultan bold" pitchFamily="2" charset="-7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419872" y="596802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الأستاذ : لعاج إلياس</a:t>
            </a:r>
            <a:endParaRPr lang="fr-FR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pic>
        <p:nvPicPr>
          <p:cNvPr id="13" name="Picture 1" descr="C:\Documents and Settings\Soumia\Bureau\2nl60llmj6-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8" y="3220393"/>
            <a:ext cx="7465271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D:\صور سمسمه\991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040">
            <a:off x="6669906" y="4631614"/>
            <a:ext cx="2194936" cy="219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D:\صور سمسمه\991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040">
            <a:off x="24902" y="119348"/>
            <a:ext cx="2208145" cy="22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42852"/>
            <a:ext cx="892971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00306"/>
            <a:ext cx="884872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7"/>
            <a:ext cx="447675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286256"/>
            <a:ext cx="371474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6143636" y="357166"/>
            <a:ext cx="2754099" cy="6286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ZoneTexte 5"/>
          <p:cNvSpPr txBox="1"/>
          <p:nvPr/>
        </p:nvSpPr>
        <p:spPr>
          <a:xfrm>
            <a:off x="6500826" y="114298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dirty="0" smtClean="0">
                <a:solidFill>
                  <a:srgbClr val="FF0000"/>
                </a:solidFill>
              </a:rPr>
              <a:t>نشاط تجريبي (2):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" y="1190627"/>
            <a:ext cx="8934450" cy="538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286644" y="78579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3200" b="1" dirty="0" smtClean="0"/>
              <a:t>الأسئلة :</a:t>
            </a:r>
            <a:endParaRPr lang="fr-FR" sz="32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1500209"/>
            <a:ext cx="90582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y with a Lot of School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86596"/>
            <a:ext cx="3384376" cy="395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nsées 4"/>
          <p:cNvSpPr/>
          <p:nvPr/>
        </p:nvSpPr>
        <p:spPr>
          <a:xfrm>
            <a:off x="2051720" y="366316"/>
            <a:ext cx="5184576" cy="252028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699792" y="980728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800" dirty="0" smtClean="0">
                <a:latin typeface="ae_Cortoba" pitchFamily="18" charset="-78"/>
                <a:cs typeface="ae_Cortoba" pitchFamily="18" charset="-78"/>
              </a:rPr>
              <a:t>يا الله بدأت الامور تتعقد يجب الكثير من المراجعة لفهم هذه       الوحدة</a:t>
            </a:r>
            <a:endParaRPr lang="fr-FR" sz="2800" dirty="0">
              <a:latin typeface="ae_Cortoba" pitchFamily="18" charset="-78"/>
              <a:cs typeface="ae_Cortoba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2783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072198" y="785794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3200" b="1" dirty="0" smtClean="0"/>
              <a:t>مخطط التجربة :</a:t>
            </a:r>
            <a:endParaRPr lang="fr-FR" sz="32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572140"/>
            <a:ext cx="8353425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6" y="1395413"/>
            <a:ext cx="8929718" cy="389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0585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173" y="642918"/>
            <a:ext cx="889098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llipse 1">
            <a:hlinkClick r:id="rId4" action="ppaction://hlinkfile"/>
          </p:cNvPr>
          <p:cNvSpPr/>
          <p:nvPr/>
        </p:nvSpPr>
        <p:spPr>
          <a:xfrm>
            <a:off x="5364088" y="5733256"/>
            <a:ext cx="3096344" cy="9361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652120" y="5847365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4000" b="1" dirty="0" smtClean="0">
                <a:solidFill>
                  <a:schemeClr val="bg1"/>
                </a:solidFill>
                <a:hlinkClick r:id="rId4" action="ppaction://hlinkfile"/>
              </a:rPr>
              <a:t>شاهد التجربة</a:t>
            </a:r>
            <a:endParaRPr lang="fr-F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072330" y="785794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3200" b="1" dirty="0" smtClean="0"/>
              <a:t>الأجوبة :</a:t>
            </a:r>
            <a:endParaRPr lang="fr-FR" sz="32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1484214"/>
            <a:ext cx="8858280" cy="537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57166"/>
            <a:ext cx="89297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84491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23" y="642918"/>
            <a:ext cx="890353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715436" cy="564360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ZoneTexte 3"/>
          <p:cNvSpPr txBox="1"/>
          <p:nvPr/>
        </p:nvSpPr>
        <p:spPr>
          <a:xfrm>
            <a:off x="5072066" y="142852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800" b="1" u="sng" dirty="0" smtClean="0"/>
              <a:t>مراجعــــــــــــــــــــــــــــــــة :</a:t>
            </a:r>
            <a:endParaRPr lang="fr-FR" sz="2800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5" y="642918"/>
            <a:ext cx="871540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17"/>
          <p:cNvGrpSpPr>
            <a:grpSpLocks/>
          </p:cNvGrpSpPr>
          <p:nvPr/>
        </p:nvGrpSpPr>
        <p:grpSpPr bwMode="auto">
          <a:xfrm>
            <a:off x="251520" y="2229002"/>
            <a:ext cx="5832648" cy="4464496"/>
            <a:chOff x="2857488" y="4143380"/>
            <a:chExt cx="3857652" cy="2509744"/>
          </a:xfrm>
        </p:grpSpPr>
        <p:pic>
          <p:nvPicPr>
            <p:cNvPr id="5" name="Picture 5" descr="Teacher Holding an A Paper in Front of a Chalkbo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488" y="4143380"/>
              <a:ext cx="2357454" cy="240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Bored Schoolboy Sitting at His Desk in a Classroo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80" y="4714884"/>
              <a:ext cx="1428760" cy="1938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Pensées 6"/>
          <p:cNvSpPr/>
          <p:nvPr/>
        </p:nvSpPr>
        <p:spPr>
          <a:xfrm>
            <a:off x="4427984" y="764704"/>
            <a:ext cx="3600400" cy="273630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004048" y="1412776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200" dirty="0" smtClean="0">
                <a:latin typeface="ae_Cortoba" pitchFamily="18" charset="-78"/>
                <a:cs typeface="ae_Cortoba" pitchFamily="18" charset="-78"/>
              </a:rPr>
              <a:t>ما هذا وهل للدرس بقية؟</a:t>
            </a:r>
            <a:endParaRPr lang="fr-FR" sz="3200" dirty="0">
              <a:latin typeface="ae_Cortoba" pitchFamily="18" charset="-78"/>
              <a:cs typeface="ae_Cortoba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0715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500042"/>
            <a:ext cx="3049376" cy="6841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85725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2487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458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91521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429132"/>
            <a:ext cx="79094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34475" cy="488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7429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290"/>
            <a:ext cx="3775042" cy="890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28604"/>
            <a:ext cx="608439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826" y="1428736"/>
            <a:ext cx="831359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86" y="1928802"/>
            <a:ext cx="876304" cy="61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2500298" y="1071546"/>
            <a:ext cx="592935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357422" y="1285861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3600" dirty="0" smtClean="0">
                <a:cs typeface="Sultan bold" pitchFamily="2" charset="-78"/>
              </a:rPr>
              <a:t>هل حاولت الإجابة على التساؤلات التالية :</a:t>
            </a:r>
            <a:endParaRPr lang="fr-FR" sz="3600" dirty="0">
              <a:cs typeface="Sultan bold" pitchFamily="2" charset="-78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1438" y="3143248"/>
            <a:ext cx="8929718" cy="207170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-500066" y="3500438"/>
            <a:ext cx="9429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v"/>
            </a:pPr>
            <a:r>
              <a:rPr lang="ar-DZ" sz="2800" dirty="0" smtClean="0">
                <a:cs typeface="Sultan bold" pitchFamily="2" charset="-78"/>
              </a:rPr>
              <a:t> لماذا نحافظ على المأكولات في الثلاجة ؟</a:t>
            </a:r>
          </a:p>
          <a:p>
            <a:pPr algn="r" rtl="1">
              <a:buFont typeface="Wingdings" pitchFamily="2" charset="2"/>
              <a:buChar char="v"/>
            </a:pPr>
            <a:r>
              <a:rPr lang="ar-DZ" sz="2800" dirty="0" smtClean="0">
                <a:cs typeface="Sultan bold" pitchFamily="2" charset="-78"/>
              </a:rPr>
              <a:t>لماذا يحضر الطعام بسرعة في آلة الطهي الخاصة </a:t>
            </a:r>
            <a:r>
              <a:rPr lang="fr-FR" sz="2800" dirty="0" smtClean="0">
                <a:cs typeface="Sultan bold" pitchFamily="2" charset="-78"/>
              </a:rPr>
              <a:t>(cocotte minute)</a:t>
            </a:r>
            <a:r>
              <a:rPr lang="ar-DZ" sz="2800" dirty="0" smtClean="0">
                <a:cs typeface="Sultan bold" pitchFamily="2" charset="-78"/>
              </a:rPr>
              <a:t> ؟ </a:t>
            </a:r>
          </a:p>
          <a:p>
            <a:pPr algn="r" rtl="1">
              <a:buFont typeface="Wingdings" pitchFamily="2" charset="2"/>
              <a:buChar char="v"/>
            </a:pPr>
            <a:r>
              <a:rPr lang="ar-DZ" sz="2800" dirty="0" smtClean="0">
                <a:cs typeface="Sultan bold" pitchFamily="2" charset="-78"/>
              </a:rPr>
              <a:t>لماذا نضيف إلى جملة كيميائية ماءا </a:t>
            </a:r>
            <a:r>
              <a:rPr lang="ar-DZ" sz="2800" dirty="0" err="1" smtClean="0">
                <a:cs typeface="Sultan bold" pitchFamily="2" charset="-78"/>
              </a:rPr>
              <a:t>و</a:t>
            </a:r>
            <a:r>
              <a:rPr lang="ar-DZ" sz="2800" dirty="0" smtClean="0">
                <a:cs typeface="Sultan bold" pitchFamily="2" charset="-78"/>
              </a:rPr>
              <a:t> جليدا ؟</a:t>
            </a:r>
            <a:endParaRPr lang="fr-FR" sz="2800" dirty="0">
              <a:cs typeface="Sultan bold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6448" y="285728"/>
            <a:ext cx="315755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592932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357298"/>
            <a:ext cx="68675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000364" y="585789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dirty="0" smtClean="0"/>
              <a:t>بزيادة درجة الحرارة تزداد سرعة التفاعل</a:t>
            </a:r>
            <a:endParaRPr lang="fr-FR" sz="2400" b="1" dirty="0"/>
          </a:p>
        </p:txBody>
      </p:sp>
      <p:sp>
        <p:nvSpPr>
          <p:cNvPr id="6" name="ZoneTexte 5">
            <a:hlinkClick r:id="rId5" action="ppaction://hlinkfile"/>
          </p:cNvPr>
          <p:cNvSpPr txBox="1"/>
          <p:nvPr/>
        </p:nvSpPr>
        <p:spPr>
          <a:xfrm>
            <a:off x="285720" y="5572140"/>
            <a:ext cx="2571736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DZ" sz="2400" b="1" dirty="0" smtClean="0">
                <a:solidFill>
                  <a:schemeClr val="tx1"/>
                </a:solidFill>
              </a:rPr>
              <a:t>تجربة 1 – اضغط هنا -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7" name="ZoneTexte 6">
            <a:hlinkClick r:id="rId5" action="ppaction://hlinkfile"/>
          </p:cNvPr>
          <p:cNvSpPr txBox="1"/>
          <p:nvPr/>
        </p:nvSpPr>
        <p:spPr>
          <a:xfrm>
            <a:off x="285720" y="6143644"/>
            <a:ext cx="2571736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DZ" sz="2400" b="1" dirty="0" smtClean="0">
                <a:solidFill>
                  <a:schemeClr val="tx1"/>
                </a:solidFill>
                <a:hlinkClick r:id="rId6" action="ppaction://hlinkfile"/>
              </a:rPr>
              <a:t>تجربة 1 – اضغط هنا -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428596" y="285728"/>
            <a:ext cx="8452429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2786050" y="5572140"/>
            <a:ext cx="6063865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14282" y="635795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rgbClr val="FF0000"/>
                </a:solidFill>
              </a:rPr>
              <a:t>تجربة لتحول سريع – </a:t>
            </a:r>
            <a:r>
              <a:rPr lang="ar-DZ" b="1" dirty="0" err="1" smtClean="0">
                <a:solidFill>
                  <a:srgbClr val="FF0000"/>
                </a:solidFill>
                <a:hlinkClick r:id="rId4" action="ppaction://hlinkfile"/>
              </a:rPr>
              <a:t>إضغط</a:t>
            </a:r>
            <a:r>
              <a:rPr lang="ar-DZ" b="1" dirty="0" smtClean="0">
                <a:solidFill>
                  <a:srgbClr val="FF0000"/>
                </a:solidFill>
                <a:hlinkClick r:id="rId4" action="ppaction://hlinkfile"/>
              </a:rPr>
              <a:t> هنا </a:t>
            </a:r>
            <a:r>
              <a:rPr lang="ar-DZ" b="1" dirty="0" smtClean="0">
                <a:solidFill>
                  <a:srgbClr val="FF0000"/>
                </a:solidFill>
              </a:rPr>
              <a:t>- 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66"/>
            <a:ext cx="350694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000108"/>
            <a:ext cx="8023257" cy="500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428860" y="6000768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dirty="0" smtClean="0"/>
              <a:t>بزيادة التراكيز الإبتدائية للمتفاعلات تزداد سرعة التفاعل</a:t>
            </a:r>
            <a:endParaRPr lang="fr-FR" sz="2400" b="1" dirty="0"/>
          </a:p>
        </p:txBody>
      </p:sp>
      <p:sp>
        <p:nvSpPr>
          <p:cNvPr id="5" name="ZoneTexte 4">
            <a:hlinkClick r:id="rId4" action="ppaction://hlinkfile"/>
          </p:cNvPr>
          <p:cNvSpPr txBox="1"/>
          <p:nvPr/>
        </p:nvSpPr>
        <p:spPr>
          <a:xfrm>
            <a:off x="214282" y="6143645"/>
            <a:ext cx="2357454" cy="46166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DZ" sz="2400" b="1" dirty="0" smtClean="0">
                <a:solidFill>
                  <a:schemeClr val="tx1"/>
                </a:solidFill>
                <a:hlinkClick r:id="rId5" action="ppaction://hlinkfile"/>
              </a:rPr>
              <a:t>تجربة – اضغط هنا -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71414"/>
            <a:ext cx="1857383" cy="71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87868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571612"/>
            <a:ext cx="68389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2428860" y="6000768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dirty="0" err="1" smtClean="0"/>
              <a:t>إستعمال</a:t>
            </a:r>
            <a:r>
              <a:rPr lang="ar-DZ" sz="2400" b="1" dirty="0" smtClean="0"/>
              <a:t> وسيط مناسب يزيد من سرعة التفاعل </a:t>
            </a:r>
            <a:endParaRPr lang="fr-FR" sz="2400" b="1" dirty="0"/>
          </a:p>
        </p:txBody>
      </p:sp>
      <p:sp>
        <p:nvSpPr>
          <p:cNvPr id="6" name="ZoneTexte 5">
            <a:hlinkClick r:id="rId5" action="ppaction://hlinkfile"/>
          </p:cNvPr>
          <p:cNvSpPr txBox="1"/>
          <p:nvPr/>
        </p:nvSpPr>
        <p:spPr>
          <a:xfrm>
            <a:off x="214282" y="6072206"/>
            <a:ext cx="2428892" cy="46166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DZ" sz="2400" b="1" dirty="0" smtClean="0">
                <a:solidFill>
                  <a:schemeClr val="tx1"/>
                </a:solidFill>
                <a:hlinkClick r:id="rId6" action="ppaction://hlinkfile"/>
              </a:rPr>
              <a:t>تجربة – اضغط هنا -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880291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" y="188640"/>
            <a:ext cx="900214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64488" cy="543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311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381" y="857232"/>
            <a:ext cx="881721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30000" contrast="30000"/>
          </a:blip>
          <a:srcRect/>
          <a:stretch>
            <a:fillRect/>
          </a:stretch>
        </p:blipFill>
        <p:spPr bwMode="auto">
          <a:xfrm>
            <a:off x="331664" y="142852"/>
            <a:ext cx="8598054" cy="4714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1240623" y="5143512"/>
            <a:ext cx="7617657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14282" y="635795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b="1" dirty="0" smtClean="0">
                <a:solidFill>
                  <a:srgbClr val="FF0000"/>
                </a:solidFill>
              </a:rPr>
              <a:t>تجربة لتحول بطئ – </a:t>
            </a:r>
            <a:r>
              <a:rPr lang="ar-DZ" b="1" dirty="0" err="1" smtClean="0">
                <a:solidFill>
                  <a:srgbClr val="FF0000"/>
                </a:solidFill>
                <a:hlinkClick r:id="rId4" action="ppaction://hlinkfile"/>
              </a:rPr>
              <a:t>إضغط</a:t>
            </a:r>
            <a:r>
              <a:rPr lang="ar-DZ" b="1" dirty="0" smtClean="0">
                <a:solidFill>
                  <a:srgbClr val="FF0000"/>
                </a:solidFill>
                <a:hlinkClick r:id="rId4" action="ppaction://hlinkfile"/>
              </a:rPr>
              <a:t> هنا </a:t>
            </a:r>
            <a:r>
              <a:rPr lang="ar-DZ" b="1" dirty="0" smtClean="0">
                <a:solidFill>
                  <a:srgbClr val="FF0000"/>
                </a:solidFill>
              </a:rPr>
              <a:t>- 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285728"/>
            <a:ext cx="8786842" cy="2938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714" y="3286124"/>
            <a:ext cx="8855286" cy="60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Businesswoman Writing with a Large/Over sized Penc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139"/>
            <a:ext cx="1881051" cy="203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ulle ronde 6"/>
          <p:cNvSpPr/>
          <p:nvPr/>
        </p:nvSpPr>
        <p:spPr>
          <a:xfrm>
            <a:off x="611560" y="3717032"/>
            <a:ext cx="2114885" cy="130938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32898" y="4048557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dirty="0" smtClean="0">
                <a:latin typeface="ae_Cortoba" pitchFamily="18" charset="-78"/>
                <a:cs typeface="ae_Cortoba" pitchFamily="18" charset="-78"/>
              </a:rPr>
              <a:t>لحد الآن الدرس سهل جدا</a:t>
            </a:r>
            <a:endParaRPr lang="fr-FR" dirty="0">
              <a:latin typeface="ae_Cortoba" pitchFamily="18" charset="-78"/>
              <a:cs typeface="ae_Cortoba" pitchFamily="18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071934" y="428604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800" b="1" dirty="0" smtClean="0"/>
              <a:t>طرق المتابعة الزمنية لتحول كيميائي :</a:t>
            </a:r>
            <a:endParaRPr lang="fr-FR" sz="28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285720" y="1071546"/>
            <a:ext cx="858061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4429124" y="285728"/>
            <a:ext cx="4905400" cy="10001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817" y="2071679"/>
            <a:ext cx="8492463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286512" y="157161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dirty="0" smtClean="0">
                <a:solidFill>
                  <a:srgbClr val="FF0000"/>
                </a:solidFill>
              </a:rPr>
              <a:t>نشاط تجريبي ( 1):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062868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000892" y="35716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3200" b="1" dirty="0" smtClean="0"/>
              <a:t>الأجوبة :</a:t>
            </a:r>
            <a:endParaRPr lang="fr-FR" sz="32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98" y="1000108"/>
            <a:ext cx="9009634" cy="549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460</TotalTime>
  <Words>159</Words>
  <Application>Microsoft Office PowerPoint</Application>
  <PresentationFormat>Affichage à l'écran (4:3)</PresentationFormat>
  <Paragraphs>30</Paragraphs>
  <Slides>34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Débit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laadj lyes</dc:creator>
  <cp:lastModifiedBy>mariem</cp:lastModifiedBy>
  <cp:revision>64</cp:revision>
  <dcterms:created xsi:type="dcterms:W3CDTF">2011-09-30T11:13:21Z</dcterms:created>
  <dcterms:modified xsi:type="dcterms:W3CDTF">2013-09-24T06:55:59Z</dcterms:modified>
</cp:coreProperties>
</file>