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8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AD170-229F-4065-8348-A23BA8E33277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D416A-C4E7-4E67-949E-EE7A05275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416A-C4E7-4E67-949E-EE7A052751D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CC0A3B-6BAA-4A06-9F78-1F00B82F9240}" type="datetimeFigureOut">
              <a:rPr lang="fr-FR" smtClean="0"/>
              <a:pPr/>
              <a:t>02/11/2012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034493-B24A-4629-9E7F-89AFECDC65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unit%202/radbeta-.exe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unit%202/radbeta+.ex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unit%202/RadioDeV2.exe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unit%202/&#1575;&#1604;&#1578;&#1606;&#1575;&#1602;&#1589;%20&#1601;&#1610;%20&#1575;&#1604;&#1606;&#1588;&#1575;&#1591;%20&#1575;&#1604;&#1573;&#1588;&#1593;&#1575;&#1593;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unit%202/regressi.ms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unit%202/fission1.swf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unit%202/CEA_demarche_scientifique.swf" TargetMode="External"/><Relationship Id="rId3" Type="http://schemas.openxmlformats.org/officeDocument/2006/relationships/image" Target="../media/image15.png"/><Relationship Id="rId7" Type="http://schemas.openxmlformats.org/officeDocument/2006/relationships/hyperlink" Target="unit%202/&#1575;&#1604;&#1573;&#1580;&#1575;&#1576;&#1577;%20&#1593;&#1604;&#1609;%20&#1571;&#1587;&#1574;&#1604;&#1577;%20&#1575;&#1604;&#1606;&#1588;&#1575;&#1591;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unit%202/&#1606;&#1589;%20&#1608;&#1579;&#1575;&#1574;&#1602;&#1610;%20&#1581;&#1608;&#1604;%20&#1592;&#1607;&#1608;&#1585;%20&#1575;&#1604;&#1606;&#1588;&#1575;&#1591;%20&#1575;&#1604;&#1573;&#1588;&#1593;&#1575;&#1593;&#1610;.doc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hyperlink" Target="unit%202/fusion.sw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hyperlink" Target="unit%202/autorun.ex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unit%202/diagrammeNZ_1.swf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661270"/>
            <a:ext cx="8143932" cy="307776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الجمهورية الجزائرية الديمقراطية الشعبية</a:t>
            </a:r>
          </a:p>
          <a:p>
            <a:pPr algn="ctr" rtl="1"/>
            <a:r>
              <a:rPr lang="ar-DZ" sz="28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وزارة التربية الوطنية</a:t>
            </a:r>
          </a:p>
          <a:p>
            <a:pPr algn="ctr" rtl="1"/>
            <a:endParaRPr lang="ar-DZ" b="1" dirty="0">
              <a:latin typeface="AR ESSENCE" pitchFamily="2" charset="0"/>
              <a:cs typeface="Bader" pitchFamily="2" charset="-78"/>
            </a:endParaRPr>
          </a:p>
          <a:p>
            <a:pPr algn="r" rtl="1"/>
            <a:r>
              <a:rPr lang="ar-DZ" sz="2400" b="1" dirty="0" smtClean="0">
                <a:solidFill>
                  <a:srgbClr val="00B050"/>
                </a:solidFill>
                <a:latin typeface="AR ESSENCE" pitchFamily="2" charset="0"/>
                <a:cs typeface="Sultan bold" pitchFamily="2" charset="-78"/>
              </a:rPr>
              <a:t>ثانوية : </a:t>
            </a:r>
            <a:r>
              <a:rPr lang="ar-DZ" sz="2400" b="1" dirty="0" err="1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الـ</a:t>
            </a:r>
            <a:r>
              <a:rPr lang="ar-DZ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   45</a:t>
            </a:r>
            <a:r>
              <a:rPr lang="fr-FR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 </a:t>
            </a:r>
            <a:r>
              <a:rPr lang="ar-DZ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 معدوما – </a:t>
            </a:r>
            <a:r>
              <a:rPr lang="ar-DZ" sz="2400" b="1" dirty="0" err="1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بوسلام</a:t>
            </a:r>
            <a:r>
              <a:rPr lang="ar-DZ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 –</a:t>
            </a:r>
            <a:r>
              <a:rPr lang="fr-FR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  </a:t>
            </a:r>
            <a:endParaRPr lang="ar-DZ" sz="2400" b="1" dirty="0" smtClean="0">
              <a:solidFill>
                <a:schemeClr val="tx1"/>
              </a:solidFill>
              <a:latin typeface="AR ESSENCE" pitchFamily="2" charset="0"/>
              <a:cs typeface="Sultan bold" pitchFamily="2" charset="-78"/>
            </a:endParaRPr>
          </a:p>
          <a:p>
            <a:pPr algn="r" rtl="1"/>
            <a:r>
              <a:rPr lang="fr-FR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  </a:t>
            </a:r>
            <a:endParaRPr lang="ar-DZ" sz="2400" b="1" dirty="0" smtClean="0">
              <a:solidFill>
                <a:schemeClr val="tx1"/>
              </a:solidFill>
              <a:latin typeface="AR ESSENCE" pitchFamily="2" charset="0"/>
              <a:cs typeface="Sultan bold" pitchFamily="2" charset="-78"/>
            </a:endParaRPr>
          </a:p>
          <a:p>
            <a:pPr algn="r" rtl="1"/>
            <a:r>
              <a:rPr lang="fr-FR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 </a:t>
            </a:r>
            <a:r>
              <a:rPr lang="ar-DZ" sz="2400" b="1" dirty="0" smtClean="0">
                <a:solidFill>
                  <a:srgbClr val="00B050"/>
                </a:solidFill>
                <a:latin typeface="AR ESSENCE" pitchFamily="2" charset="0"/>
                <a:cs typeface="Sultan bold" pitchFamily="2" charset="-78"/>
              </a:rPr>
              <a:t>السنة الدراسية :    </a:t>
            </a:r>
            <a:r>
              <a:rPr lang="ar-DZ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2012 -  2013 </a:t>
            </a:r>
            <a:r>
              <a:rPr lang="fr-FR" sz="2400" b="1" dirty="0" smtClean="0">
                <a:solidFill>
                  <a:schemeClr val="tx1"/>
                </a:solidFill>
                <a:latin typeface="AR ESSENCE" pitchFamily="2" charset="0"/>
                <a:cs typeface="Sultan bold" pitchFamily="2" charset="-78"/>
              </a:rPr>
              <a:t> </a:t>
            </a:r>
            <a:endParaRPr lang="ar-DZ" sz="2400" b="1" dirty="0" smtClean="0">
              <a:solidFill>
                <a:schemeClr val="tx1"/>
              </a:solidFill>
              <a:cs typeface="Sultan bold" pitchFamily="2" charset="-78"/>
            </a:endParaRPr>
          </a:p>
          <a:p>
            <a:pPr algn="r" rtl="1"/>
            <a:endParaRPr lang="ar-DZ" sz="2400" b="1" dirty="0" smtClean="0">
              <a:solidFill>
                <a:schemeClr val="tx1"/>
              </a:solidFill>
              <a:latin typeface="AR ESSENCE" pitchFamily="2" charset="0"/>
              <a:cs typeface="Bader" pitchFamily="2" charset="-78"/>
            </a:endParaRPr>
          </a:p>
          <a:p>
            <a:pPr algn="r" rtl="1"/>
            <a:endParaRPr lang="ar-DZ" sz="2400" b="1" dirty="0" smtClean="0">
              <a:solidFill>
                <a:schemeClr val="tx1"/>
              </a:solidFill>
              <a:latin typeface="AR ESSENCE" pitchFamily="2" charset="0"/>
              <a:cs typeface="Bader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44" y="4148744"/>
            <a:ext cx="7929618" cy="92333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Sultan  koufi Bold" pitchFamily="2" charset="-78"/>
              </a:rPr>
              <a:t>الوحدة (2) : التحولات النووية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Sultan  koufi Bold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5715016"/>
            <a:ext cx="535785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Sultan bold" pitchFamily="2" charset="-78"/>
              </a:rPr>
              <a:t>من إعداد الأستاذ : لعاج إلياس</a:t>
            </a:r>
            <a:endParaRPr lang="fr-F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cs typeface="Sultan bol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6" grpId="1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98" y="214290"/>
            <a:ext cx="8950796" cy="28146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2514600" cy="183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86388"/>
            <a:ext cx="8429684" cy="10906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ZoneTexte 6">
            <a:hlinkClick r:id="rId5" action="ppaction://hlinkfile"/>
          </p:cNvPr>
          <p:cNvSpPr txBox="1"/>
          <p:nvPr/>
        </p:nvSpPr>
        <p:spPr>
          <a:xfrm>
            <a:off x="2857488" y="4643446"/>
            <a:ext cx="14287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dirty="0" smtClean="0"/>
              <a:t>– اضغط هنا -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42852"/>
            <a:ext cx="8886825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40" y="4857760"/>
            <a:ext cx="8441908" cy="11525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ZoneTexte 6">
            <a:hlinkClick r:id="rId4" action="ppaction://hlinkfile"/>
          </p:cNvPr>
          <p:cNvSpPr txBox="1"/>
          <p:nvPr/>
        </p:nvSpPr>
        <p:spPr>
          <a:xfrm>
            <a:off x="357158" y="6286520"/>
            <a:ext cx="14287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DZ" dirty="0" smtClean="0"/>
              <a:t>– اضغط هنا -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166"/>
            <a:ext cx="90011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428728" y="542926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b="1" dirty="0" smtClean="0">
                <a:latin typeface="AR ESSENCE" pitchFamily="2" charset="0"/>
              </a:rPr>
              <a:t>الإشعاعات (ألفا ، بيتا+ ، بيتا - ) كلها </a:t>
            </a:r>
            <a:r>
              <a:rPr lang="ar-DZ" sz="2400" b="1" dirty="0" err="1" smtClean="0">
                <a:latin typeface="AR ESSENCE" pitchFamily="2" charset="0"/>
              </a:rPr>
              <a:t>مؤينة</a:t>
            </a:r>
            <a:r>
              <a:rPr lang="ar-DZ" sz="2400" b="1" dirty="0" smtClean="0">
                <a:latin typeface="AR ESSENCE" pitchFamily="2" charset="0"/>
              </a:rPr>
              <a:t> .</a:t>
            </a:r>
            <a:endParaRPr lang="fr-FR" sz="2400" b="1" dirty="0">
              <a:latin typeface="AR ESSENCE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29520" y="54292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>
                <a:solidFill>
                  <a:srgbClr val="FF0000"/>
                </a:solidFill>
              </a:rPr>
              <a:t>ملاحظة 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6253483"/>
            <a:ext cx="292895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2400" b="1" dirty="0" smtClean="0"/>
              <a:t>تجربة – اضغط هنا - </a:t>
            </a:r>
            <a:endParaRPr lang="fr-FR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290"/>
            <a:ext cx="3045530" cy="714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142984"/>
            <a:ext cx="5382569" cy="7239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000240"/>
            <a:ext cx="1905013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ZoneTexte 7">
            <a:hlinkClick r:id="rId5" action="ppaction://hlinkfile"/>
          </p:cNvPr>
          <p:cNvSpPr txBox="1"/>
          <p:nvPr/>
        </p:nvSpPr>
        <p:spPr>
          <a:xfrm>
            <a:off x="214282" y="2202412"/>
            <a:ext cx="392909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D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file"/>
              </a:rPr>
              <a:t>برنامج </a:t>
            </a: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file"/>
              </a:rPr>
              <a:t>Radio </a:t>
            </a:r>
            <a:r>
              <a:rPr lang="fr-FR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file"/>
              </a:rPr>
              <a:t>dev</a:t>
            </a: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file"/>
              </a:rPr>
              <a:t> 2</a:t>
            </a:r>
            <a:r>
              <a:rPr lang="ar-D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file"/>
              </a:rPr>
              <a:t> – اضغط هنا -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44" y="2928934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محاكاة :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 نواة مشعة تكون ممثلة في نرد لعب 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إن تفكك النواة ظاهرة عشوائية غير مرتقبة مع الزمن </a:t>
            </a:r>
            <a:r>
              <a:rPr kumimoji="0" lang="ar-D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بالتالي لا يمكن التنبؤ بحدوث نشاط إشعاعي لنواة في لحظة معينة بالمقابل يمكن معرفة احتمال وقوعه خلال مدة زمنية 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نفس الملاحظة يمكن إبداؤها بالنسبة للنرد (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dés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، فرمية ظاهرة عشوائية إذ لا يمكن التنبؤ بعدد الرميات اللازمة للحصول على الوجه " 6 " بل يمكن فقط معرفة احتمال ظهور الوجه " 6 " </a:t>
            </a:r>
            <a:r>
              <a:rPr kumimoji="0" lang="ar-D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هو(6/1) 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algn="r" rtl="1"/>
            <a:r>
              <a:rPr lang="ar-DZ" b="1" u="sng" dirty="0" smtClean="0">
                <a:solidFill>
                  <a:srgbClr val="FF0000"/>
                </a:solidFill>
              </a:rPr>
              <a:t>النشاط التجريبي :</a:t>
            </a:r>
            <a:endParaRPr lang="fr-FR" dirty="0" smtClean="0">
              <a:solidFill>
                <a:srgbClr val="FF0000"/>
              </a:solidFill>
            </a:endParaRPr>
          </a:p>
          <a:p>
            <a:pPr algn="r" rtl="1"/>
            <a:r>
              <a:rPr lang="ar-DZ" b="1" dirty="0" smtClean="0"/>
              <a:t>- نعتبر أنه بحوزتنا عدد من قطع النرد فلنختر </a:t>
            </a:r>
            <a:r>
              <a:rPr lang="ar-DZ" b="1" u="sng" dirty="0" smtClean="0"/>
              <a:t>مثلا </a:t>
            </a:r>
            <a:r>
              <a:rPr lang="ar-DZ" b="1" dirty="0" smtClean="0"/>
              <a:t>: </a:t>
            </a:r>
            <a:r>
              <a:rPr lang="ar-SA" b="1" dirty="0" smtClean="0"/>
              <a:t> </a:t>
            </a:r>
            <a:r>
              <a:rPr lang="fr-FR" b="1" dirty="0" smtClean="0"/>
              <a:t> N</a:t>
            </a:r>
            <a:r>
              <a:rPr lang="fr-FR" sz="800" b="1" dirty="0" smtClean="0"/>
              <a:t>0</a:t>
            </a:r>
            <a:r>
              <a:rPr lang="fr-FR" sz="1600" b="1" dirty="0" smtClean="0"/>
              <a:t>=100</a:t>
            </a:r>
            <a:r>
              <a:rPr lang="ar-SA" b="1" dirty="0" smtClean="0"/>
              <a:t>قطعة الممثلة لعدد </a:t>
            </a:r>
            <a:r>
              <a:rPr lang="ar-SA" b="1" dirty="0" err="1" smtClean="0"/>
              <a:t>الأنوية</a:t>
            </a:r>
            <a:r>
              <a:rPr lang="ar-SA" b="1" dirty="0" smtClean="0"/>
              <a:t> التي يمكن أن تتفكك فنرمي القطع </a:t>
            </a:r>
            <a:r>
              <a:rPr lang="ar-SA" b="1" dirty="0" err="1" smtClean="0"/>
              <a:t>و</a:t>
            </a:r>
            <a:r>
              <a:rPr lang="ar-SA" b="1" dirty="0" smtClean="0"/>
              <a:t> نختار الوجه (6) مثلا </a:t>
            </a:r>
            <a:r>
              <a:rPr lang="ar-SA" b="1" dirty="0" err="1" smtClean="0"/>
              <a:t>و</a:t>
            </a:r>
            <a:r>
              <a:rPr lang="ar-SA" b="1" dirty="0" smtClean="0"/>
              <a:t> الذي يوافق تفكك نواة خلال 1 ثانية (</a:t>
            </a:r>
            <a:r>
              <a:rPr lang="fr-FR" b="1" dirty="0" smtClean="0"/>
              <a:t>1s</a:t>
            </a:r>
            <a:r>
              <a:rPr lang="ar-SA" b="1" dirty="0" smtClean="0"/>
              <a:t>) </a:t>
            </a:r>
            <a:r>
              <a:rPr lang="ar-DZ" b="1" dirty="0" smtClean="0"/>
              <a:t>.</a:t>
            </a:r>
            <a:endParaRPr lang="fr-FR" b="1" dirty="0" smtClean="0"/>
          </a:p>
          <a:p>
            <a:pPr algn="r" rtl="1"/>
            <a:r>
              <a:rPr lang="ar-DZ" b="1" dirty="0" smtClean="0"/>
              <a:t>- ننزع قطع النرد الموافقة للوجه </a:t>
            </a:r>
            <a:r>
              <a:rPr lang="ar-SA" b="1" dirty="0" smtClean="0"/>
              <a:t>(6) في الرمية الأولي </a:t>
            </a:r>
            <a:r>
              <a:rPr lang="ar-SA" b="1" dirty="0" err="1" smtClean="0"/>
              <a:t>و</a:t>
            </a:r>
            <a:r>
              <a:rPr lang="ar-SA" b="1" dirty="0" smtClean="0"/>
              <a:t> التي توافق الانوية التي تفككت </a:t>
            </a:r>
            <a:r>
              <a:rPr lang="ar-SA" b="1" dirty="0" err="1" smtClean="0"/>
              <a:t>و</a:t>
            </a:r>
            <a:r>
              <a:rPr lang="ar-SA" b="1" dirty="0" smtClean="0"/>
              <a:t> نعد عدد القطع المتبقية التي توافق عدد </a:t>
            </a:r>
            <a:r>
              <a:rPr lang="ar-SA" b="1" dirty="0" err="1" smtClean="0"/>
              <a:t>الأنوية</a:t>
            </a:r>
            <a:r>
              <a:rPr lang="ar-SA" b="1" dirty="0" smtClean="0"/>
              <a:t> التي لم تتفكك .</a:t>
            </a:r>
            <a:endParaRPr lang="fr-FR" b="1" dirty="0" smtClean="0"/>
          </a:p>
          <a:p>
            <a:pPr algn="r" rtl="1"/>
            <a:r>
              <a:rPr lang="ar-SA" b="1" dirty="0" smtClean="0"/>
              <a:t>- نعيد نفس العملية السابقة في كل مرة مع القطع المتبقية (التي لم تظهر الوجه (6) ) حتى الانتهاء من جميع القطع .</a:t>
            </a:r>
            <a:endParaRPr lang="fr-FR" b="1" dirty="0" smtClean="0"/>
          </a:p>
          <a:p>
            <a:pPr algn="r" rtl="1"/>
            <a:r>
              <a:rPr lang="ar-SA" b="1" dirty="0" smtClean="0"/>
              <a:t>نسجل النتائج في الجدول التالي :</a:t>
            </a:r>
            <a:endParaRPr lang="fr-FR" b="1" dirty="0" smtClean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D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4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71472" y="2000240"/>
          <a:ext cx="8152984" cy="3857653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935246"/>
                <a:gridCol w="430631"/>
                <a:gridCol w="944105"/>
                <a:gridCol w="412720"/>
                <a:gridCol w="962763"/>
                <a:gridCol w="394061"/>
                <a:gridCol w="875444"/>
                <a:gridCol w="481382"/>
                <a:gridCol w="894100"/>
                <a:gridCol w="464215"/>
                <a:gridCol w="911267"/>
                <a:gridCol w="447050"/>
              </a:tblGrid>
              <a:tr h="132673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000" dirty="0"/>
                        <a:t>عدد القطع المتبقية </a:t>
                      </a:r>
                      <a:r>
                        <a:rPr lang="fr-FR" sz="1000" dirty="0"/>
                        <a:t> (N)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/>
                        <a:t>t(s)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 anchor="ctr"/>
                </a:tc>
              </a:tr>
              <a:tr h="66336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</a:tr>
              <a:tr h="4668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</a:tr>
              <a:tr h="4668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</a:tr>
              <a:tr h="4668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</a:tr>
              <a:tr h="4668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334" marR="60334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2" action="ppaction://hlinkfile"/>
          </p:cNvPr>
          <p:cNvSpPr txBox="1"/>
          <p:nvPr/>
        </p:nvSpPr>
        <p:spPr>
          <a:xfrm>
            <a:off x="357158" y="5500702"/>
            <a:ext cx="31432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ar-DZ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وثيقة النشاط – اضغط هنا -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472" y="1428736"/>
            <a:ext cx="8358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1- أجب عن الأسئلة التالية :</a:t>
            </a:r>
            <a:endParaRPr lang="fr-FR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هل تتحكم الصدفة في ظهور الوجه 6 ؟</a:t>
            </a:r>
            <a:endParaRPr lang="fr-FR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هل ظهور الوجه 6 يؤثر على  نتيجة القطعة المجاورة لها ؟</a:t>
            </a:r>
            <a:endParaRPr lang="fr-FR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هل لكل القطع الاحتمال نفسه لإعطاء الوجه 6؟</a:t>
            </a:r>
            <a:endParaRPr lang="fr-FR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ما هي حظوظ تفكك نواة ما ؟</a:t>
            </a:r>
            <a:endParaRPr lang="ar-DZ" dirty="0" smtClean="0"/>
          </a:p>
          <a:p>
            <a:pPr lvl="0" algn="r" rtl="1">
              <a:buFont typeface="Wingdings" pitchFamily="2" charset="2"/>
              <a:buChar char="v"/>
            </a:pPr>
            <a:endParaRPr lang="fr-FR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أرسم المنحنى</a:t>
            </a:r>
            <a:endParaRPr lang="fr-FR" dirty="0" smtClean="0"/>
          </a:p>
          <a:p>
            <a:pPr lvl="0" algn="r" rtl="1">
              <a:buFont typeface="Wingdings" pitchFamily="2" charset="2"/>
              <a:buChar char="v"/>
            </a:pPr>
            <a:endParaRPr lang="ar-DZ" dirty="0" smtClean="0"/>
          </a:p>
          <a:p>
            <a:pPr lvl="0" algn="r" rtl="1">
              <a:buFont typeface="Wingdings" pitchFamily="2" charset="2"/>
              <a:buChar char="v"/>
            </a:pPr>
            <a:r>
              <a:rPr lang="ar-SA" dirty="0" smtClean="0"/>
              <a:t>ماذا تستنتج؟</a:t>
            </a:r>
            <a:endParaRPr lang="fr-FR" dirty="0" smtClean="0"/>
          </a:p>
          <a:p>
            <a:pPr algn="r" rtl="1">
              <a:buFont typeface="Wingdings" pitchFamily="2" charset="2"/>
              <a:buChar char="v"/>
            </a:pPr>
            <a:r>
              <a:rPr lang="ar-SA" dirty="0" smtClean="0"/>
              <a:t>حدّد اللحظة التي من أجلها</a:t>
            </a:r>
            <a:r>
              <a:rPr lang="ar-DZ" dirty="0" smtClean="0"/>
              <a:t>:                      حيث </a:t>
            </a:r>
            <a:r>
              <a:rPr lang="fr-FR" dirty="0" smtClean="0"/>
              <a:t>N</a:t>
            </a:r>
            <a:r>
              <a:rPr lang="fr-FR" baseline="-25000" dirty="0" smtClean="0"/>
              <a:t>0</a:t>
            </a:r>
            <a:r>
              <a:rPr lang="ar-DZ" dirty="0" smtClean="0"/>
              <a:t> هو العدد الابتدائي للقطع.</a:t>
            </a:r>
          </a:p>
          <a:p>
            <a:pPr algn="r" rtl="1"/>
            <a:endParaRPr lang="fr-FR" dirty="0" smtClean="0"/>
          </a:p>
          <a:p>
            <a:pPr algn="r" rtl="1"/>
            <a:r>
              <a:rPr lang="ar-DZ" b="1" dirty="0" smtClean="0"/>
              <a:t>2-</a:t>
            </a:r>
            <a:r>
              <a:rPr lang="ar-DZ" dirty="0" smtClean="0"/>
              <a:t> </a:t>
            </a:r>
            <a:r>
              <a:rPr lang="ar-DZ" b="1" dirty="0" smtClean="0"/>
              <a:t>أعد نفس العمل السابق مع </a:t>
            </a:r>
            <a:r>
              <a:rPr lang="ar-SA" b="1" dirty="0" smtClean="0"/>
              <a:t> </a:t>
            </a:r>
            <a:r>
              <a:rPr lang="ar-DZ" b="1" dirty="0" smtClean="0"/>
              <a:t>              </a:t>
            </a:r>
            <a:r>
              <a:rPr lang="ar-SA" b="1" dirty="0" smtClean="0"/>
              <a:t>من قطع النرد</a:t>
            </a:r>
            <a:r>
              <a:rPr lang="ar-SA" dirty="0" smtClean="0"/>
              <a:t> </a:t>
            </a:r>
            <a:endParaRPr lang="ar-DZ" dirty="0" smtClean="0"/>
          </a:p>
          <a:p>
            <a:pPr algn="r" rtl="1"/>
            <a:endParaRPr lang="fr-FR" dirty="0" smtClean="0"/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هل تتغير هذه اللحظة بتغير العدد الابتدائي القطع ؟ ماذا تستنتج؟</a:t>
            </a:r>
            <a:endParaRPr lang="fr-FR" dirty="0" smtClean="0"/>
          </a:p>
          <a:p>
            <a:pPr algn="r" rtl="1"/>
            <a:endParaRPr lang="fr-FR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000760" y="3071810"/>
            <a:ext cx="1181636" cy="4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1370508" cy="4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0115" y="4500570"/>
            <a:ext cx="862017" cy="31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>
            <a:hlinkClick r:id="rId6" action="ppaction://hlinkfile"/>
          </p:cNvPr>
          <p:cNvSpPr txBox="1"/>
          <p:nvPr/>
        </p:nvSpPr>
        <p:spPr>
          <a:xfrm>
            <a:off x="357158" y="6143644"/>
            <a:ext cx="32147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dirty="0" smtClean="0"/>
              <a:t>برنامج يمكنك من رسم المنحنى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142852"/>
            <a:ext cx="8858280" cy="17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19" y="2071678"/>
            <a:ext cx="8788437" cy="24003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905158"/>
            <a:ext cx="1750551" cy="5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4714884"/>
            <a:ext cx="6645760" cy="6286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ZoneTexte 9"/>
          <p:cNvSpPr txBox="1"/>
          <p:nvPr/>
        </p:nvSpPr>
        <p:spPr>
          <a:xfrm>
            <a:off x="428596" y="6143644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/>
              <a:t>حيث :                     (عدد الذرات المشعة تنقص مع الزمن)</a:t>
            </a:r>
            <a:endParaRPr lang="fr-FR" sz="2400" b="1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6215074" y="6143644"/>
          <a:ext cx="1549372" cy="446090"/>
        </p:xfrm>
        <a:graphic>
          <a:graphicData uri="http://schemas.openxmlformats.org/presentationml/2006/ole">
            <p:oleObj spid="_x0000_s1033" name="Equation" r:id="rId7" imgW="520560" imgH="177480" progId="Equation.DSMT4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857224" y="5373702"/>
          <a:ext cx="6698495" cy="769942"/>
        </p:xfrm>
        <a:graphic>
          <a:graphicData uri="http://schemas.openxmlformats.org/presentationml/2006/ole">
            <p:oleObj spid="_x0000_s1034" name="Equation" r:id="rId8" imgW="220968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6284682" cy="1652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2958546" cy="5572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6122" y="3000372"/>
            <a:ext cx="4975034" cy="71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675" y="3786190"/>
            <a:ext cx="2988481" cy="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742" y="4572008"/>
            <a:ext cx="85679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232"/>
            <a:ext cx="8929717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6357982" cy="5488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116022"/>
            <a:ext cx="8929750" cy="1670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933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214422"/>
            <a:ext cx="714380" cy="1166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928934"/>
            <a:ext cx="809625" cy="857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14290"/>
            <a:ext cx="857250" cy="1076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500174"/>
            <a:ext cx="819150" cy="1000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Flèche courbée vers le bas 10"/>
          <p:cNvSpPr/>
          <p:nvPr/>
        </p:nvSpPr>
        <p:spPr>
          <a:xfrm rot="18475557">
            <a:off x="-74839" y="1929775"/>
            <a:ext cx="1229468" cy="410883"/>
          </a:xfrm>
          <a:prstGeom prst="curvedDownArrow">
            <a:avLst>
              <a:gd name="adj1" fmla="val 25000"/>
              <a:gd name="adj2" fmla="val 50000"/>
              <a:gd name="adj3" fmla="val 24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e haut 12"/>
          <p:cNvSpPr/>
          <p:nvPr/>
        </p:nvSpPr>
        <p:spPr>
          <a:xfrm rot="446665">
            <a:off x="430059" y="3406506"/>
            <a:ext cx="1295854" cy="35719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 rot="14584900">
            <a:off x="1939114" y="83826"/>
            <a:ext cx="500066" cy="1291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courbée vers la droite 15"/>
          <p:cNvSpPr/>
          <p:nvPr/>
        </p:nvSpPr>
        <p:spPr>
          <a:xfrm rot="16900097">
            <a:off x="2196581" y="1892456"/>
            <a:ext cx="428628" cy="13337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71415"/>
            <a:ext cx="5124450" cy="34290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01094" y="3571876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3571876"/>
            <a:ext cx="8763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4071942"/>
            <a:ext cx="87868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59669" y="285728"/>
            <a:ext cx="9012925" cy="62151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86" y="166672"/>
            <a:ext cx="8671032" cy="2047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8715436" cy="42195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52"/>
            <a:ext cx="3429016" cy="8572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1419224"/>
            <a:ext cx="8858280" cy="47244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238898"/>
            <a:ext cx="885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7" y="1500174"/>
            <a:ext cx="8929717" cy="46434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17" cy="57150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857892"/>
            <a:ext cx="559118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8929718" cy="34290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8501122" cy="29241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43" y="214290"/>
            <a:ext cx="8872813" cy="1747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7215238" cy="46153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5621486" cy="8048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90" y="214290"/>
            <a:ext cx="8905904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929066"/>
            <a:ext cx="9021154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17526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8266875" cy="862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3571900" cy="261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90" y="5857892"/>
            <a:ext cx="8501090" cy="9286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ZoneTexte 8">
            <a:hlinkClick r:id="rId6" action="ppaction://hlinkfile"/>
          </p:cNvPr>
          <p:cNvSpPr txBox="1"/>
          <p:nvPr/>
        </p:nvSpPr>
        <p:spPr>
          <a:xfrm>
            <a:off x="4071934" y="5214950"/>
            <a:ext cx="14287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dirty="0" smtClean="0"/>
              <a:t>– اضغط هنا -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43438" y="285728"/>
            <a:ext cx="40719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D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الحصيلة </a:t>
            </a:r>
            <a:r>
              <a:rPr lang="ar-D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الطاقوية</a:t>
            </a:r>
            <a:r>
              <a:rPr lang="ar-D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لتفاعل </a:t>
            </a:r>
            <a:r>
              <a:rPr lang="ar-D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الإنشطار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365386" cy="1643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3" y="2571744"/>
            <a:ext cx="8939241" cy="15947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357694"/>
            <a:ext cx="4505325" cy="2152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286380" y="214290"/>
            <a:ext cx="3629273" cy="69532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ZoneTexte 4">
            <a:hlinkClick r:id="rId4" action="ppaction://hlinkfile"/>
          </p:cNvPr>
          <p:cNvSpPr txBox="1"/>
          <p:nvPr/>
        </p:nvSpPr>
        <p:spPr>
          <a:xfrm>
            <a:off x="4286248" y="1285860"/>
            <a:ext cx="45005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Tx/>
              <a:buChar char="-"/>
            </a:pPr>
            <a:r>
              <a:rPr lang="ar-DZ" b="1" dirty="0" smtClean="0"/>
              <a:t>ظهور النشاط الإشعاعي – إضغط هنا –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29322" y="2500306"/>
            <a:ext cx="285752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/>
              <a:t>مجال استقرار </a:t>
            </a:r>
            <a:r>
              <a:rPr lang="ar-DZ" sz="2000" b="1" dirty="0" err="1" smtClean="0"/>
              <a:t>الأنوية</a:t>
            </a:r>
            <a:r>
              <a:rPr lang="fr-FR" sz="2000" b="1" dirty="0" smtClean="0"/>
              <a:t> </a:t>
            </a:r>
            <a:r>
              <a:rPr lang="ar-DZ" sz="2000" b="1" dirty="0" smtClean="0"/>
              <a:t>: 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72396" y="3071810"/>
            <a:ext cx="121444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/>
              <a:t>إشكالية </a:t>
            </a:r>
            <a:endParaRPr lang="fr-FR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28575" y="3609979"/>
            <a:ext cx="9086850" cy="390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644" y="4214818"/>
            <a:ext cx="8882512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ZoneTexte 7">
            <a:hlinkClick r:id="rId7" action="ppaction://hlinkfile"/>
          </p:cNvPr>
          <p:cNvSpPr txBox="1"/>
          <p:nvPr/>
        </p:nvSpPr>
        <p:spPr>
          <a:xfrm>
            <a:off x="214282" y="1285860"/>
            <a:ext cx="392909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DZ" b="1" dirty="0" smtClean="0"/>
              <a:t>الإجابة على الأسئلة – اضغط هنا – </a:t>
            </a:r>
            <a:endParaRPr lang="fr-FR" dirty="0"/>
          </a:p>
        </p:txBody>
      </p:sp>
      <p:sp>
        <p:nvSpPr>
          <p:cNvPr id="9" name="ZoneTexte 8">
            <a:hlinkClick r:id="rId8" action="ppaction://hlinkfile"/>
          </p:cNvPr>
          <p:cNvSpPr txBox="1"/>
          <p:nvPr/>
        </p:nvSpPr>
        <p:spPr>
          <a:xfrm>
            <a:off x="1857356" y="1928802"/>
            <a:ext cx="52149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b="1" dirty="0" smtClean="0"/>
              <a:t>ظهور النشاط الإشعاعي (محاكاة) – اضغط هنا -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90" y="214290"/>
            <a:ext cx="8796366" cy="2266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928934"/>
            <a:ext cx="6213259" cy="2857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ZoneTexte 6">
            <a:hlinkClick r:id="rId4" action="ppaction://hlinkfile"/>
          </p:cNvPr>
          <p:cNvSpPr txBox="1"/>
          <p:nvPr/>
        </p:nvSpPr>
        <p:spPr>
          <a:xfrm>
            <a:off x="428596" y="6000768"/>
            <a:ext cx="14287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DZ" dirty="0" smtClean="0"/>
              <a:t>– اضغط هنا -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43438" y="285728"/>
            <a:ext cx="40719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D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الحصيلة </a:t>
            </a:r>
            <a:r>
              <a:rPr lang="ar-D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الطاقوية</a:t>
            </a:r>
            <a:r>
              <a:rPr lang="ar-D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لتفاعل </a:t>
            </a:r>
            <a:r>
              <a:rPr lang="ar-D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الإندماج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8153328" cy="22669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929066"/>
            <a:ext cx="4562475" cy="2114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Rectangle à coins arrondis 4"/>
          <p:cNvSpPr/>
          <p:nvPr/>
        </p:nvSpPr>
        <p:spPr>
          <a:xfrm>
            <a:off x="214282" y="6215082"/>
            <a:ext cx="35719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2844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hlinkClick r:id="rId4" action="ppaction://hlinkfile"/>
              </a:rPr>
              <a:t>محاكاة بعض التجارب في الوحدة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71934" y="285728"/>
            <a:ext cx="500066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مجال </a:t>
            </a: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</a:t>
            </a:r>
            <a:r>
              <a:rPr lang="ar-D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ستقرار الأنوية – المخطط (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N-Z </a:t>
            </a:r>
            <a:r>
              <a:rPr lang="ar-D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endParaRPr lang="fr-F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5786478" cy="546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171561"/>
            <a:ext cx="4857784" cy="5429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00504"/>
            <a:ext cx="3314700" cy="1628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ZoneTexte 8">
            <a:hlinkClick r:id="rId5" action="ppaction://hlinkfile"/>
          </p:cNvPr>
          <p:cNvSpPr txBox="1"/>
          <p:nvPr/>
        </p:nvSpPr>
        <p:spPr>
          <a:xfrm>
            <a:off x="6072198" y="6000768"/>
            <a:ext cx="29289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DZ" dirty="0" smtClean="0"/>
              <a:t>مخطط سيقري – اضغط هنا -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71406" y="1428736"/>
            <a:ext cx="8929717" cy="4891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ZoneTexte 8"/>
          <p:cNvSpPr txBox="1"/>
          <p:nvPr/>
        </p:nvSpPr>
        <p:spPr>
          <a:xfrm>
            <a:off x="5572132" y="285728"/>
            <a:ext cx="350046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تحليل – المخطط (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N-Z </a:t>
            </a:r>
            <a:r>
              <a:rPr lang="ar-D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endParaRPr lang="fr-F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1214422"/>
            <a:ext cx="8715404" cy="5000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786446" y="285728"/>
            <a:ext cx="328614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تعريف النشاط الإشعاعي</a:t>
            </a:r>
            <a:endParaRPr lang="fr-F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214422"/>
            <a:ext cx="8858280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93" y="4286256"/>
            <a:ext cx="8371663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ZoneTexte 8"/>
          <p:cNvSpPr txBox="1"/>
          <p:nvPr/>
        </p:nvSpPr>
        <p:spPr>
          <a:xfrm>
            <a:off x="5429256" y="3571876"/>
            <a:ext cx="3500462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خصائص النشاط الإشعاعي</a:t>
            </a:r>
            <a:endParaRPr lang="fr-F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74"/>
            <a:ext cx="8929718" cy="478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oneTexte 4"/>
          <p:cNvSpPr txBox="1"/>
          <p:nvPr/>
        </p:nvSpPr>
        <p:spPr>
          <a:xfrm>
            <a:off x="7072330" y="428604"/>
            <a:ext cx="17859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أنماط التفكك</a:t>
            </a:r>
            <a:endParaRPr lang="fr-F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4767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429264"/>
            <a:ext cx="8715404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</TotalTime>
  <Words>449</Words>
  <Application>Microsoft Office PowerPoint</Application>
  <PresentationFormat>Affichage à l'écran (4:3)</PresentationFormat>
  <Paragraphs>58</Paragraphs>
  <Slides>31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Promenade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laadj lyes</dc:creator>
  <cp:lastModifiedBy>mariem</cp:lastModifiedBy>
  <cp:revision>97</cp:revision>
  <dcterms:created xsi:type="dcterms:W3CDTF">2011-10-14T06:05:10Z</dcterms:created>
  <dcterms:modified xsi:type="dcterms:W3CDTF">2012-11-02T06:59:16Z</dcterms:modified>
</cp:coreProperties>
</file>